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0" r:id="rId4"/>
    <p:sldId id="280" r:id="rId5"/>
    <p:sldId id="288" r:id="rId6"/>
    <p:sldId id="283" r:id="rId7"/>
    <p:sldId id="284" r:id="rId8"/>
    <p:sldId id="289" r:id="rId9"/>
    <p:sldId id="290" r:id="rId10"/>
    <p:sldId id="270" r:id="rId11"/>
    <p:sldId id="291" r:id="rId12"/>
    <p:sldId id="295" r:id="rId13"/>
    <p:sldId id="286" r:id="rId14"/>
    <p:sldId id="287" r:id="rId15"/>
    <p:sldId id="276" r:id="rId16"/>
    <p:sldId id="275" r:id="rId17"/>
    <p:sldId id="279" r:id="rId18"/>
    <p:sldId id="29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7AB7B7-7983-48DE-80B7-6BCB2FC3C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1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0DFAF4-9E8E-4EE6-8515-57A98E017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93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AAA04-0084-4362-B451-8BAA0334710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CFFE5-592B-4141-ADB3-CC972A5F0EB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0AC5E-4E67-4453-AE34-5F5051824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2A93-FF36-4E5F-8294-18EB718CE7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DBC98-7472-44DF-962C-E944A055CD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898A-66A9-4E86-8112-C635F5287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63C2C-B3D9-4BE7-9100-98A8AA886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F3EA2-D441-4D3A-87CC-457E48A3E5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3B395-6FDF-4ACC-BF6D-2C4A1C180B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E401-131B-480F-809B-83B3415EC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3D5CC-EC17-40CE-A2C5-6239B207D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D5006-1BDB-4424-A9F3-081706D1C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15734-9DFC-446E-B97E-E66B20F61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9621D-B711-40D9-9919-6B34741C5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E7B2C-8D41-41F7-B9DB-FDE55F19B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3955513-69F3-4EDE-8597-68B75B5A3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pittschools.org/jhr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0" y="3352800"/>
            <a:ext cx="1333500" cy="1552575"/>
          </a:xfrm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458200" cy="2438400"/>
          </a:xfrm>
        </p:spPr>
        <p:txBody>
          <a:bodyPr/>
          <a:lstStyle/>
          <a:p>
            <a:pPr eaLnBrk="1" hangingPunct="1"/>
            <a:r>
              <a:rPr sz="4800" b="1" smtClean="0">
                <a:solidFill>
                  <a:schemeClr val="tx1"/>
                </a:solidFill>
                <a:latin typeface="Lucida Bright" pitchFamily="18" charset="0"/>
              </a:rPr>
              <a:t>Welcome Freshmen and Sophomores to </a:t>
            </a:r>
            <a:br>
              <a:rPr sz="4800" b="1" smtClean="0">
                <a:solidFill>
                  <a:schemeClr val="tx1"/>
                </a:solidFill>
                <a:latin typeface="Lucida Bright" pitchFamily="18" charset="0"/>
              </a:rPr>
            </a:br>
            <a:r>
              <a:rPr sz="4800" b="1" smtClean="0">
                <a:solidFill>
                  <a:schemeClr val="tx1"/>
                </a:solidFill>
                <a:latin typeface="Lucida Bright" pitchFamily="18" charset="0"/>
              </a:rPr>
              <a:t>J.H. Rose High School</a:t>
            </a:r>
            <a:r>
              <a:rPr b="1" smtClean="0">
                <a:solidFill>
                  <a:schemeClr val="tx1"/>
                </a:solidFill>
                <a:latin typeface="Lucida Bright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en-US" sz="4800" dirty="0"/>
              <a:t>Promotion to </a:t>
            </a:r>
            <a:r>
              <a:rPr lang="en-US" sz="4800" dirty="0" smtClean="0"/>
              <a:t>Tenth Grade</a:t>
            </a:r>
            <a:endParaRPr lang="en-US" sz="4800" b="1" dirty="0" smtClean="0">
              <a:solidFill>
                <a:schemeClr val="accent1">
                  <a:lumMod val="75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467600" cy="4114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z="3200" smtClean="0">
              <a:latin typeface="Lucida Bright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smtClean="0">
                <a:latin typeface="Lucida Bright" pitchFamily="18" charset="0"/>
              </a:rPr>
              <a:t>A Student Must Earn 6 credits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smtClean="0">
                <a:latin typeface="Lucida Bright" pitchFamily="18" charset="0"/>
              </a:rPr>
              <a:t>(out of a possible 8)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>
              <a:latin typeface="Lucida Bright" pitchFamily="18" charset="0"/>
            </a:endParaRPr>
          </a:p>
        </p:txBody>
      </p:sp>
      <p:pic>
        <p:nvPicPr>
          <p:cNvPr id="15364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77000" y="3828978"/>
            <a:ext cx="857143" cy="1028844"/>
          </a:xfrm>
        </p:spPr>
      </p:pic>
      <p:pic>
        <p:nvPicPr>
          <p:cNvPr id="15365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04800" y="5029200"/>
            <a:ext cx="1447800" cy="1485900"/>
          </a:xfrm>
          <a:noFill/>
        </p:spPr>
      </p:pic>
      <p:pic>
        <p:nvPicPr>
          <p:cNvPr id="15366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343400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200" b="1" smtClean="0"/>
              <a:t>Promotion to Eleventh Grade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600200"/>
            <a:ext cx="8077200" cy="1371600"/>
          </a:xfrm>
        </p:spPr>
        <p:txBody>
          <a:bodyPr/>
          <a:lstStyle/>
          <a:p>
            <a:pPr algn="ctr"/>
            <a:r>
              <a:rPr lang="en-US" dirty="0" smtClean="0"/>
              <a:t>13 credits </a:t>
            </a:r>
          </a:p>
          <a:p>
            <a:pPr algn="ctr"/>
            <a:r>
              <a:rPr lang="en-US" dirty="0" smtClean="0"/>
              <a:t>Must </a:t>
            </a:r>
            <a:r>
              <a:rPr lang="en-US" dirty="0" smtClean="0"/>
              <a:t>include </a:t>
            </a:r>
            <a:r>
              <a:rPr lang="en-US" dirty="0" smtClean="0"/>
              <a:t>English </a:t>
            </a:r>
            <a:r>
              <a:rPr lang="en-US" dirty="0" smtClean="0"/>
              <a:t>I</a:t>
            </a:r>
          </a:p>
        </p:txBody>
      </p:sp>
      <p:pic>
        <p:nvPicPr>
          <p:cNvPr id="16390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238928" y="2457378"/>
            <a:ext cx="857143" cy="1028844"/>
          </a:xfrm>
        </p:spPr>
      </p:pic>
      <p:pic>
        <p:nvPicPr>
          <p:cNvPr id="16388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4724400"/>
            <a:ext cx="1447800" cy="1485900"/>
          </a:xfrm>
          <a:noFill/>
        </p:spPr>
      </p:pic>
      <p:pic>
        <p:nvPicPr>
          <p:cNvPr id="16389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657600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200" b="1" dirty="0" smtClean="0"/>
              <a:t>Promotion to </a:t>
            </a:r>
            <a:r>
              <a:rPr lang="en-US" sz="4200" b="1" dirty="0" smtClean="0"/>
              <a:t>Twelfth </a:t>
            </a:r>
            <a:r>
              <a:rPr lang="en-US" sz="4200" b="1" dirty="0" smtClean="0"/>
              <a:t>Grade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600200"/>
            <a:ext cx="8077200" cy="1371600"/>
          </a:xfrm>
        </p:spPr>
        <p:txBody>
          <a:bodyPr/>
          <a:lstStyle/>
          <a:p>
            <a:pPr algn="ctr"/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credits </a:t>
            </a:r>
          </a:p>
          <a:p>
            <a:pPr algn="ctr"/>
            <a:r>
              <a:rPr lang="en-US" dirty="0" smtClean="0"/>
              <a:t>Must </a:t>
            </a:r>
            <a:r>
              <a:rPr lang="en-US" dirty="0" smtClean="0"/>
              <a:t>include </a:t>
            </a:r>
            <a:r>
              <a:rPr lang="en-US" dirty="0" smtClean="0"/>
              <a:t>English II</a:t>
            </a:r>
            <a:endParaRPr lang="en-US" dirty="0" smtClean="0"/>
          </a:p>
        </p:txBody>
      </p:sp>
      <p:pic>
        <p:nvPicPr>
          <p:cNvPr id="16390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38928" y="2457378"/>
            <a:ext cx="857143" cy="1028844"/>
          </a:xfrm>
        </p:spPr>
      </p:pic>
      <p:pic>
        <p:nvPicPr>
          <p:cNvPr id="16388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762000" y="4724400"/>
            <a:ext cx="1447800" cy="1485900"/>
          </a:xfrm>
          <a:noFill/>
        </p:spPr>
      </p:pic>
      <p:pic>
        <p:nvPicPr>
          <p:cNvPr id="1638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3657600"/>
            <a:ext cx="1219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133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Attendance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3200" b="1" dirty="0" smtClean="0">
                <a:latin typeface="Lucida Bright" pitchFamily="18" charset="0"/>
              </a:rPr>
              <a:t>The student may be absent no more than </a:t>
            </a:r>
            <a:r>
              <a:rPr lang="en-US" sz="3200" b="1" dirty="0" smtClean="0">
                <a:latin typeface="Lucida Bright" pitchFamily="18" charset="0"/>
              </a:rPr>
              <a:t>ten</a:t>
            </a:r>
            <a:r>
              <a:rPr lang="en-US" sz="3200" b="1" dirty="0" smtClean="0">
                <a:latin typeface="Lucida Bright" pitchFamily="18" charset="0"/>
              </a:rPr>
              <a:t> (10) </a:t>
            </a:r>
            <a:r>
              <a:rPr lang="en-US" sz="3200" b="1" dirty="0" smtClean="0">
                <a:latin typeface="Lucida Bright" pitchFamily="18" charset="0"/>
              </a:rPr>
              <a:t>periods per course in order to receive credit. </a:t>
            </a:r>
            <a:endParaRPr lang="en-US" sz="3200" b="1" dirty="0" smtClean="0">
              <a:latin typeface="Lucida Bright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en-US" sz="3200" b="1" dirty="0">
              <a:latin typeface="Lucida Bright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3200" b="1" dirty="0" smtClean="0">
                <a:latin typeface="Lucida Bright" pitchFamily="18" charset="0"/>
              </a:rPr>
              <a:t>You must be present for at least 1 hour of the class to be counted present.</a:t>
            </a:r>
            <a:endParaRPr lang="en-US" sz="3200" b="1" dirty="0" smtClean="0">
              <a:latin typeface="Lucida Bright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en-US" sz="3200" b="1" dirty="0" smtClean="0">
              <a:latin typeface="Lucida Bright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en-US" sz="3200" b="1" dirty="0" smtClean="0">
              <a:latin typeface="Lucida Bright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en-US" sz="3200" b="1" dirty="0" smtClean="0">
              <a:latin typeface="Lucida Bright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en-US" sz="3200" b="1" dirty="0" smtClean="0"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12954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Sources for JHR Information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3"/>
          </p:nvPr>
        </p:nvSpPr>
        <p:spPr>
          <a:xfrm>
            <a:off x="762000" y="2362200"/>
            <a:ext cx="77724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Lucida Bright" pitchFamily="18" charset="0"/>
              </a:rPr>
              <a:t>Pitt County Schools’ Registration Guide</a:t>
            </a:r>
          </a:p>
          <a:p>
            <a:r>
              <a:rPr lang="en-US" sz="2800" dirty="0" smtClean="0">
                <a:latin typeface="Lucida Bright" pitchFamily="18" charset="0"/>
              </a:rPr>
              <a:t>Pitt County Schools’ Handbook </a:t>
            </a:r>
          </a:p>
          <a:p>
            <a:r>
              <a:rPr lang="en-US" sz="2800" dirty="0" smtClean="0">
                <a:latin typeface="Lucida Bright" pitchFamily="18" charset="0"/>
              </a:rPr>
              <a:t>J.H. Rose High School Website</a:t>
            </a:r>
          </a:p>
          <a:p>
            <a:pPr lvl="1"/>
            <a:r>
              <a:rPr lang="en-US" sz="2800" dirty="0" smtClean="0">
                <a:latin typeface="Lucida Bright" pitchFamily="18" charset="0"/>
              </a:rPr>
              <a:t>Student Services Webpage</a:t>
            </a:r>
          </a:p>
          <a:p>
            <a:r>
              <a:rPr lang="en-US" sz="2800" dirty="0" smtClean="0">
                <a:latin typeface="Lucida Bright" pitchFamily="18" charset="0"/>
              </a:rPr>
              <a:t>Daily Announcements </a:t>
            </a:r>
          </a:p>
          <a:p>
            <a:r>
              <a:rPr lang="en-US" sz="2800" dirty="0" smtClean="0">
                <a:latin typeface="Lucida Bright" pitchFamily="18" charset="0"/>
              </a:rPr>
              <a:t>Alert Messages</a:t>
            </a:r>
          </a:p>
          <a:p>
            <a:r>
              <a:rPr lang="en-US" sz="2800" dirty="0" smtClean="0">
                <a:latin typeface="Lucida Bright" pitchFamily="18" charset="0"/>
              </a:rPr>
              <a:t>J.H. Rose Newsletter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Communication is Key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6764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Lucida Bright" pitchFamily="18" charset="0"/>
              </a:rPr>
              <a:t>Progress/report cards are sent home every 6 weeks so you can review your child’s progress</a:t>
            </a:r>
          </a:p>
          <a:p>
            <a:pPr eaLnBrk="1" hangingPunct="1"/>
            <a:endParaRPr lang="en-US" sz="800" smtClean="0">
              <a:latin typeface="Lucida Bright" pitchFamily="18" charset="0"/>
            </a:endParaRPr>
          </a:p>
          <a:p>
            <a:pPr eaLnBrk="1" hangingPunct="1"/>
            <a:r>
              <a:rPr lang="en-US" sz="2800" smtClean="0">
                <a:latin typeface="Lucida Bright" pitchFamily="18" charset="0"/>
              </a:rPr>
              <a:t>If you are concerned about your child’s progress you may want to contact your child’s instructor</a:t>
            </a:r>
          </a:p>
          <a:p>
            <a:pPr eaLnBrk="1" hangingPunct="1"/>
            <a:endParaRPr lang="en-US" sz="800" smtClean="0">
              <a:latin typeface="Lucida Bright" pitchFamily="18" charset="0"/>
            </a:endParaRPr>
          </a:p>
          <a:p>
            <a:pPr eaLnBrk="1" hangingPunct="1"/>
            <a:r>
              <a:rPr lang="en-US" sz="2800" smtClean="0">
                <a:latin typeface="Lucida Bright" pitchFamily="18" charset="0"/>
              </a:rPr>
              <a:t>Most teachers prefer email communication and email addresses are available on our website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Extra Information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Heath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Lucida Bright" pitchFamily="18" charset="0"/>
              </a:rPr>
              <a:t>Clubs</a:t>
            </a:r>
            <a:r>
              <a:rPr lang="en-US" sz="2800" dirty="0" smtClean="0">
                <a:latin typeface="Lucida Bright" pitchFamily="18" charset="0"/>
              </a:rPr>
              <a:t>- Link Crew, </a:t>
            </a:r>
            <a:r>
              <a:rPr lang="en-US" sz="2800" dirty="0" smtClean="0">
                <a:latin typeface="Lucida Bright" pitchFamily="18" charset="0"/>
              </a:rPr>
              <a:t>DREAM team, </a:t>
            </a:r>
            <a:r>
              <a:rPr lang="en-US" sz="2800" dirty="0" smtClean="0">
                <a:latin typeface="Lucida Bright" pitchFamily="18" charset="0"/>
              </a:rPr>
              <a:t>Student Government, Chess Club…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Lucida Bright" pitchFamily="18" charset="0"/>
              </a:rPr>
              <a:t>Athletics</a:t>
            </a:r>
            <a:r>
              <a:rPr lang="en-US" sz="2800" dirty="0" smtClean="0">
                <a:latin typeface="Lucida Bright" pitchFamily="18" charset="0"/>
              </a:rPr>
              <a:t>- Football, Tennis, Cheerleading, Soccer…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latin typeface="Lucida Bright" pitchFamily="18" charset="0"/>
              </a:rPr>
              <a:t>Academic Organizations- </a:t>
            </a:r>
            <a:r>
              <a:rPr lang="en-US" sz="2800" dirty="0" smtClean="0">
                <a:latin typeface="Lucida Bright" pitchFamily="18" charset="0"/>
              </a:rPr>
              <a:t>National Honor Society, History Honor Society, Science Olympiad…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Lucida Bright" pitchFamily="18" charset="0"/>
              </a:rPr>
              <a:t>A complete list of activities is available on the Student Services website </a:t>
            </a:r>
            <a:r>
              <a:rPr lang="en-US" sz="2400" dirty="0" smtClean="0">
                <a:latin typeface="Lucida Bright" pitchFamily="18" charset="0"/>
                <a:sym typeface="Wingdings" pitchFamily="2" charset="2"/>
              </a:rPr>
              <a:t></a:t>
            </a:r>
            <a:endParaRPr lang="en-US" sz="2400" dirty="0" smtClean="0"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Parent Involvement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7924800" cy="47244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Lucida Bright" pitchFamily="18" charset="0"/>
              </a:rPr>
              <a:t>Academic Boosters</a:t>
            </a:r>
          </a:p>
          <a:p>
            <a:pPr eaLnBrk="1" hangingPunct="1"/>
            <a:r>
              <a:rPr lang="en-US" sz="3200" smtClean="0">
                <a:latin typeface="Lucida Bright" pitchFamily="18" charset="0"/>
              </a:rPr>
              <a:t>PTSA</a:t>
            </a:r>
          </a:p>
          <a:p>
            <a:pPr eaLnBrk="1" hangingPunct="1"/>
            <a:r>
              <a:rPr lang="en-US" sz="3200" smtClean="0">
                <a:latin typeface="Lucida Bright" pitchFamily="18" charset="0"/>
              </a:rPr>
              <a:t>Friends of the Theatre</a:t>
            </a:r>
          </a:p>
          <a:p>
            <a:pPr eaLnBrk="1" hangingPunct="1"/>
            <a:r>
              <a:rPr lang="en-US" sz="3200" smtClean="0">
                <a:latin typeface="Lucida Bright" pitchFamily="18" charset="0"/>
              </a:rPr>
              <a:t>JHR Music Program Support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>
              <a:latin typeface="Lucida Bright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smtClean="0">
                <a:latin typeface="Lucida Bright" pitchFamily="18" charset="0"/>
              </a:rPr>
              <a:t>Visit the JHR Website for a detailed list including contacts</a:t>
            </a:r>
          </a:p>
        </p:txBody>
      </p:sp>
      <p:pic>
        <p:nvPicPr>
          <p:cNvPr id="2253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72200" y="1524000"/>
            <a:ext cx="2557463" cy="2057400"/>
          </a:xfrm>
          <a:noFill/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7239000" y="160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228600"/>
            <a:ext cx="5791200" cy="2590800"/>
          </a:xfrm>
        </p:spPr>
        <p:txBody>
          <a:bodyPr>
            <a:normAutofit lnSpcReduction="10000"/>
          </a:bodyPr>
          <a:lstStyle/>
          <a:p>
            <a:pPr algn="ctr">
              <a:buFont typeface="Wingdings 2" pitchFamily="18" charset="2"/>
              <a:buNone/>
            </a:pPr>
            <a:r>
              <a:rPr lang="en-US" sz="2400" b="1" dirty="0" smtClean="0"/>
              <a:t>JH Rose Webpage </a:t>
            </a:r>
          </a:p>
          <a:p>
            <a:pPr algn="ctr">
              <a:buFont typeface="Wingdings 2" pitchFamily="18" charset="2"/>
              <a:buNone/>
            </a:pPr>
            <a:r>
              <a:rPr lang="en-US" sz="2400" b="1" dirty="0" smtClean="0">
                <a:hlinkClick r:id="rId2"/>
              </a:rPr>
              <a:t>http://www.pittschools.org/jhr/</a:t>
            </a:r>
            <a:endParaRPr lang="en-US" sz="2400" b="1" dirty="0" smtClean="0"/>
          </a:p>
          <a:p>
            <a:pPr marL="45720" indent="0" algn="ctr">
              <a:buNone/>
            </a:pPr>
            <a:r>
              <a:rPr lang="en-US" sz="2400" b="1" dirty="0" smtClean="0"/>
              <a:t>Student </a:t>
            </a:r>
            <a:r>
              <a:rPr lang="en-US" sz="2400" b="1" dirty="0"/>
              <a:t>S</a:t>
            </a:r>
            <a:r>
              <a:rPr lang="en-US" sz="2400" b="1" dirty="0" smtClean="0"/>
              <a:t>ervices</a:t>
            </a:r>
          </a:p>
          <a:p>
            <a:pPr marL="45720" indent="0" algn="ctr">
              <a:buNone/>
            </a:pPr>
            <a:r>
              <a:rPr lang="en-US" sz="24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http://jhrstudentservices.weebly.com/</a:t>
            </a:r>
            <a:endParaRPr lang="en-US" sz="24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3555" name="Content Placeholder 4" descr="Rose crest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02068" y="2741752"/>
            <a:ext cx="2730863" cy="2593696"/>
          </a:xfrm>
        </p:spPr>
      </p:pic>
      <p:pic>
        <p:nvPicPr>
          <p:cNvPr id="23556" name="Picture 10" descr="counselor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81400"/>
            <a:ext cx="28654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6512511" cy="11430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latin typeface="Lucida Bright" pitchFamily="18" charset="0"/>
              </a:rPr>
              <a:t>JHR School Counselors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Lucida Bright" pitchFamily="18" charset="0"/>
              </a:rPr>
              <a:t>Mrs</a:t>
            </a:r>
            <a:r>
              <a:rPr lang="en-US" sz="3200" dirty="0" smtClean="0">
                <a:latin typeface="Lucida Bright" pitchFamily="18" charset="0"/>
              </a:rPr>
              <a:t>. </a:t>
            </a:r>
            <a:r>
              <a:rPr lang="en-US" sz="3200" dirty="0" err="1" smtClean="0">
                <a:latin typeface="Lucida Bright" pitchFamily="18" charset="0"/>
              </a:rPr>
              <a:t>Chynna</a:t>
            </a:r>
            <a:r>
              <a:rPr lang="en-US" sz="3200" dirty="0" smtClean="0">
                <a:latin typeface="Lucida Bright" pitchFamily="18" charset="0"/>
              </a:rPr>
              <a:t> Grady </a:t>
            </a:r>
            <a:r>
              <a:rPr lang="en-US" sz="3200" dirty="0" smtClean="0">
                <a:latin typeface="Lucida Bright" pitchFamily="18" charset="0"/>
              </a:rPr>
              <a:t>	-	A-E</a:t>
            </a:r>
            <a:endParaRPr lang="en-US" sz="3200" dirty="0" smtClean="0">
              <a:latin typeface="Lucida Bright" pitchFamily="18" charset="0"/>
            </a:endParaRPr>
          </a:p>
          <a:p>
            <a:pPr eaLnBrk="1" hangingPunct="1"/>
            <a:r>
              <a:rPr lang="en-US" sz="3200" dirty="0" smtClean="0">
                <a:latin typeface="Lucida Bright" pitchFamily="18" charset="0"/>
              </a:rPr>
              <a:t>Mrs. </a:t>
            </a:r>
            <a:r>
              <a:rPr lang="en-US" sz="3200" dirty="0" smtClean="0">
                <a:latin typeface="Lucida Bright" pitchFamily="18" charset="0"/>
              </a:rPr>
              <a:t>Martha Dudley	-	F-L</a:t>
            </a:r>
            <a:endParaRPr lang="en-US" sz="3200" dirty="0" smtClean="0">
              <a:latin typeface="Lucida Bright" pitchFamily="18" charset="0"/>
            </a:endParaRPr>
          </a:p>
          <a:p>
            <a:pPr eaLnBrk="1" hangingPunct="1"/>
            <a:r>
              <a:rPr lang="en-US" sz="3200" dirty="0" smtClean="0">
                <a:latin typeface="Lucida Bright" pitchFamily="18" charset="0"/>
              </a:rPr>
              <a:t>Mrs</a:t>
            </a:r>
            <a:r>
              <a:rPr lang="en-US" sz="3200" dirty="0" smtClean="0">
                <a:latin typeface="Lucida Bright" pitchFamily="18" charset="0"/>
              </a:rPr>
              <a:t>. </a:t>
            </a:r>
            <a:r>
              <a:rPr lang="en-US" sz="3200" dirty="0" smtClean="0">
                <a:latin typeface="Lucida Bright" pitchFamily="18" charset="0"/>
              </a:rPr>
              <a:t>Christa Monroe	-	M-R</a:t>
            </a:r>
            <a:endParaRPr lang="en-US" sz="3200" dirty="0" smtClean="0">
              <a:latin typeface="Lucida Bright" pitchFamily="18" charset="0"/>
            </a:endParaRPr>
          </a:p>
          <a:p>
            <a:pPr eaLnBrk="1" hangingPunct="1"/>
            <a:r>
              <a:rPr lang="en-US" sz="3200" dirty="0" smtClean="0">
                <a:latin typeface="Lucida Bright" pitchFamily="18" charset="0"/>
              </a:rPr>
              <a:t>Mrs. Paige Fuqua		-	S-Z</a:t>
            </a:r>
            <a:endParaRPr lang="en-US" sz="3200" dirty="0" smtClean="0">
              <a:latin typeface="Lucida Bright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dirty="0" smtClean="0">
              <a:latin typeface="Lucida Bright" pitchFamily="18" charset="0"/>
            </a:endParaRPr>
          </a:p>
          <a:p>
            <a:pPr eaLnBrk="1" hangingPunct="1"/>
            <a:r>
              <a:rPr lang="en-US" sz="2800" dirty="0" smtClean="0">
                <a:latin typeface="Lucida Bright" pitchFamily="18" charset="0"/>
              </a:rPr>
              <a:t>Ashleigh Wagoner - Career </a:t>
            </a:r>
            <a:r>
              <a:rPr lang="en-US" sz="2800" dirty="0" smtClean="0">
                <a:latin typeface="Lucida Bright" pitchFamily="18" charset="0"/>
              </a:rPr>
              <a:t>Development and Special Population Coordinator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Lucida Bright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School Counselors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7543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smtClean="0">
                <a:latin typeface="Lucida Bright" pitchFamily="18" charset="0"/>
              </a:rPr>
              <a:t>Our goal is to help students focus on academic, personal/social and career development so they achieve success in school and are prepared to lead fulfilling lives as responsible members of society. 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4800600"/>
            <a:ext cx="3810000" cy="182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latin typeface="Lucida Bright" pitchFamily="18" charset="0"/>
              </a:rPr>
              <a:t>Future-Ready Core</a:t>
            </a:r>
            <a:br>
              <a:rPr lang="en-US" sz="4800" b="1" dirty="0" smtClean="0">
                <a:latin typeface="Lucida Bright" pitchFamily="18" charset="0"/>
              </a:rPr>
            </a:br>
            <a:r>
              <a:rPr lang="en-US" sz="3600" b="1" dirty="0" smtClean="0">
                <a:latin typeface="Lucida Bright" pitchFamily="18" charset="0"/>
              </a:rPr>
              <a:t>Graduation Requirements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sz="quarter" idx="13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000" b="1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Lucida Bright" pitchFamily="18" charset="0"/>
              </a:rPr>
              <a:t>English</a:t>
            </a:r>
            <a:r>
              <a:rPr lang="en-US" sz="2000" b="1" dirty="0" smtClean="0">
                <a:latin typeface="Lucida Bright" pitchFamily="18" charset="0"/>
              </a:rPr>
              <a:t>: 4 Credits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Lucida Bright" pitchFamily="18" charset="0"/>
              </a:rPr>
              <a:t>English I, II, III and IV</a:t>
            </a:r>
          </a:p>
          <a:p>
            <a:pPr eaLnBrk="1" hangingPunct="1">
              <a:buFont typeface="Wingdings 2" pitchFamily="18" charset="2"/>
              <a:buNone/>
            </a:pPr>
            <a:endParaRPr lang="en-US" sz="700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Lucida Bright" pitchFamily="18" charset="0"/>
              </a:rPr>
              <a:t>Mathematics: 4 Credits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Lucida Bright" pitchFamily="18" charset="0"/>
              </a:rPr>
              <a:t>NC Math </a:t>
            </a:r>
            <a:r>
              <a:rPr lang="en-US" sz="2000" dirty="0" smtClean="0">
                <a:latin typeface="Lucida Bright" pitchFamily="18" charset="0"/>
              </a:rPr>
              <a:t>I, </a:t>
            </a:r>
            <a:r>
              <a:rPr lang="en-US" sz="2000" dirty="0" smtClean="0">
                <a:latin typeface="Lucida Bright" pitchFamily="18" charset="0"/>
              </a:rPr>
              <a:t>NC Math II, NC Math III, </a:t>
            </a:r>
            <a:r>
              <a:rPr lang="en-US" sz="2000" dirty="0" smtClean="0">
                <a:latin typeface="Lucida Bright" pitchFamily="18" charset="0"/>
              </a:rPr>
              <a:t>and a 4</a:t>
            </a:r>
            <a:r>
              <a:rPr lang="en-US" sz="2000" baseline="30000" dirty="0" smtClean="0">
                <a:latin typeface="Lucida Bright" pitchFamily="18" charset="0"/>
              </a:rPr>
              <a:t>th</a:t>
            </a:r>
            <a:r>
              <a:rPr lang="en-US" sz="2000" dirty="0" smtClean="0">
                <a:latin typeface="Lucida Bright" pitchFamily="18" charset="0"/>
              </a:rPr>
              <a:t> Math course to be aligned with the student’s post high school plans</a:t>
            </a:r>
          </a:p>
          <a:p>
            <a:pPr eaLnBrk="1" hangingPunct="1">
              <a:buFont typeface="Wingdings 2" pitchFamily="18" charset="2"/>
              <a:buNone/>
            </a:pPr>
            <a:endParaRPr lang="en-US" sz="700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Lucida Bright" pitchFamily="18" charset="0"/>
              </a:rPr>
              <a:t>Science: 3 Credits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Lucida Bright" pitchFamily="18" charset="0"/>
              </a:rPr>
              <a:t>Earth/Environmental Science, Biology and a Physical Science </a:t>
            </a:r>
            <a:r>
              <a:rPr lang="en-US" sz="2000" dirty="0" smtClean="0">
                <a:latin typeface="Lucida Bright" pitchFamily="18" charset="0"/>
              </a:rPr>
              <a:t>course (either Physics or Chemistry)</a:t>
            </a:r>
            <a:endParaRPr lang="en-US" sz="2000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700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Lucida Bright" pitchFamily="18" charset="0"/>
              </a:rPr>
              <a:t>Social Studies: </a:t>
            </a:r>
            <a:r>
              <a:rPr lang="en-US" sz="2000" b="1" dirty="0" smtClean="0">
                <a:latin typeface="Lucida Bright" pitchFamily="18" charset="0"/>
              </a:rPr>
              <a:t>4 </a:t>
            </a:r>
            <a:r>
              <a:rPr lang="en-US" sz="2000" b="1" dirty="0" smtClean="0">
                <a:latin typeface="Lucida Bright" pitchFamily="18" charset="0"/>
              </a:rPr>
              <a:t>Credits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>
                <a:latin typeface="Lucida Bright" pitchFamily="18" charset="0"/>
              </a:rPr>
              <a:t>World History, Civics and Economics, &amp; US </a:t>
            </a:r>
            <a:r>
              <a:rPr lang="en-US" sz="2000" dirty="0" smtClean="0">
                <a:latin typeface="Lucida Bright" pitchFamily="18" charset="0"/>
              </a:rPr>
              <a:t>History 1 &amp; 2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Future-Ready Core</a:t>
            </a:r>
            <a:br>
              <a:rPr lang="en-US" sz="4800" b="1" smtClean="0">
                <a:latin typeface="Lucida Bright" pitchFamily="18" charset="0"/>
              </a:rPr>
            </a:br>
            <a:r>
              <a:rPr lang="en-US" sz="3600" b="1" smtClean="0">
                <a:latin typeface="Lucida Bright" pitchFamily="18" charset="0"/>
              </a:rPr>
              <a:t>Graduation Requirements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2200"/>
            <a:ext cx="7772400" cy="3657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Lucida Bright" pitchFamily="18" charset="0"/>
              </a:rPr>
              <a:t>Second Language: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Lucida Bright" pitchFamily="18" charset="0"/>
              </a:rPr>
              <a:t>Not </a:t>
            </a:r>
            <a:r>
              <a:rPr lang="en-US" dirty="0" smtClean="0">
                <a:latin typeface="Lucida Bright" pitchFamily="18" charset="0"/>
              </a:rPr>
              <a:t>required for graduation but </a:t>
            </a:r>
            <a:r>
              <a:rPr lang="en-US" dirty="0" smtClean="0">
                <a:latin typeface="Lucida Bright" pitchFamily="18" charset="0"/>
              </a:rPr>
              <a:t>is required </a:t>
            </a:r>
            <a:r>
              <a:rPr lang="en-US" dirty="0" smtClean="0">
                <a:latin typeface="Lucida Bright" pitchFamily="18" charset="0"/>
              </a:rPr>
              <a:t>for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Lucida Bright" pitchFamily="18" charset="0"/>
              </a:rPr>
              <a:t>admission to the UNC system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Lucida Bright" pitchFamily="18" charset="0"/>
              </a:rPr>
              <a:t>Health &amp; Physical Education: 1 Credit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Lucida Bright" pitchFamily="18" charset="0"/>
              </a:rPr>
              <a:t>Health/PE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Lucida Bright" pitchFamily="18" charset="0"/>
              </a:rPr>
              <a:t>Arts Education: 1 Credit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latin typeface="Lucida Bright" pitchFamily="18" charset="0"/>
              </a:rPr>
              <a:t>A course in the Fine Arts </a:t>
            </a:r>
            <a:r>
              <a:rPr lang="en-US" dirty="0" smtClean="0">
                <a:latin typeface="Lucida Bright" pitchFamily="18" charset="0"/>
              </a:rPr>
              <a:t>(band, chorus, orchestra, theater, visual arts)</a:t>
            </a:r>
            <a:endParaRPr lang="en-US" dirty="0" smtClean="0">
              <a:latin typeface="Lucida Bright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838200"/>
            <a:ext cx="7162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latin typeface="Lucida Bright" pitchFamily="18" charset="0"/>
              </a:rPr>
              <a:t>Concentration </a:t>
            </a:r>
            <a:endParaRPr lang="en-US" sz="3200" dirty="0">
              <a:latin typeface="Lucida Bright" pitchFamily="18" charset="0"/>
            </a:endParaRPr>
          </a:p>
        </p:txBody>
      </p:sp>
      <p:sp>
        <p:nvSpPr>
          <p:cNvPr id="1126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1676400"/>
            <a:ext cx="7772400" cy="46101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Lucida Bright" pitchFamily="18" charset="0"/>
              </a:rPr>
              <a:t>4 Credits in Career and Technical Education OR</a:t>
            </a:r>
          </a:p>
          <a:p>
            <a:pPr eaLnBrk="1" hangingPunct="1"/>
            <a:r>
              <a:rPr lang="en-US" dirty="0" smtClean="0">
                <a:latin typeface="Lucida Bright" pitchFamily="18" charset="0"/>
              </a:rPr>
              <a:t>4 Credits in JROTC OR</a:t>
            </a:r>
          </a:p>
          <a:p>
            <a:pPr eaLnBrk="1" hangingPunct="1"/>
            <a:r>
              <a:rPr lang="en-US" dirty="0" smtClean="0">
                <a:latin typeface="Lucida Bright" pitchFamily="18" charset="0"/>
              </a:rPr>
              <a:t>4 Credits in an Art Discipline OR</a:t>
            </a:r>
          </a:p>
          <a:p>
            <a:pPr eaLnBrk="1" hangingPunct="1"/>
            <a:r>
              <a:rPr lang="en-US" dirty="0" smtClean="0">
                <a:latin typeface="Lucida Bright" pitchFamily="18" charset="0"/>
              </a:rPr>
              <a:t>4 Credits in a Second </a:t>
            </a:r>
            <a:r>
              <a:rPr lang="en-US" dirty="0" smtClean="0">
                <a:latin typeface="Lucida Bright" pitchFamily="18" charset="0"/>
              </a:rPr>
              <a:t>Language </a:t>
            </a:r>
            <a:r>
              <a:rPr lang="en-US" dirty="0" smtClean="0">
                <a:latin typeface="Lucida Bright" pitchFamily="18" charset="0"/>
              </a:rPr>
              <a:t>OR</a:t>
            </a:r>
          </a:p>
          <a:p>
            <a:pPr eaLnBrk="1" hangingPunct="1"/>
            <a:r>
              <a:rPr lang="en-US" dirty="0" smtClean="0">
                <a:latin typeface="Lucida Bright" pitchFamily="18" charset="0"/>
              </a:rPr>
              <a:t>4 Credits in Advanced Placement OR</a:t>
            </a:r>
          </a:p>
          <a:p>
            <a:pPr eaLnBrk="1" hangingPunct="1"/>
            <a:r>
              <a:rPr lang="en-US" dirty="0" smtClean="0">
                <a:latin typeface="Lucida Bright" pitchFamily="18" charset="0"/>
              </a:rPr>
              <a:t>4 Credits in College Courses OR</a:t>
            </a:r>
          </a:p>
          <a:p>
            <a:pPr eaLnBrk="1" hangingPunct="1"/>
            <a:r>
              <a:rPr lang="en-US" dirty="0" smtClean="0">
                <a:latin typeface="Lucida Bright" pitchFamily="18" charset="0"/>
              </a:rPr>
              <a:t>4 Credits within one of the following areas: English, Math, Science, or Social Studies </a:t>
            </a:r>
            <a:r>
              <a:rPr lang="en-US" sz="2000" dirty="0" smtClean="0">
                <a:latin typeface="Lucida Bright" pitchFamily="18" charset="0"/>
              </a:rPr>
              <a:t>(Excluding courses that meet other graduation requirements)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191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Bright" pitchFamily="18" charset="0"/>
              </a:rPr>
              <a:t>Future-Ready Core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Lucida Bright" pitchFamily="18" charset="0"/>
              </a:rPr>
              <a:t>Electives and other Requirements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3"/>
          </p:nvPr>
        </p:nvSpPr>
        <p:spPr>
          <a:xfrm>
            <a:off x="762000" y="1905000"/>
            <a:ext cx="7772400" cy="4572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Lucida Bright" pitchFamily="18" charset="0"/>
              </a:rPr>
              <a:t>Mini concentration - 2 </a:t>
            </a:r>
            <a:r>
              <a:rPr lang="en-US" sz="2400" dirty="0" smtClean="0">
                <a:latin typeface="Lucida Bright" pitchFamily="18" charset="0"/>
              </a:rPr>
              <a:t>Electives </a:t>
            </a:r>
            <a:endParaRPr lang="en-US" sz="2400" dirty="0" smtClean="0">
              <a:latin typeface="Lucida Bright" pitchFamily="18" charset="0"/>
            </a:endParaRPr>
          </a:p>
          <a:p>
            <a:pPr marL="45720" indent="0" eaLnBrk="1" hangingPunct="1">
              <a:buNone/>
            </a:pPr>
            <a:r>
              <a:rPr lang="en-US" sz="2400" dirty="0" smtClean="0">
                <a:latin typeface="Lucida Bright" pitchFamily="18" charset="0"/>
              </a:rPr>
              <a:t>  must be any combination within Career and                           Technical Education, Arts Education, or Second Language (both credits in the same language)</a:t>
            </a:r>
          </a:p>
          <a:p>
            <a:pPr eaLnBrk="1" hangingPunct="1"/>
            <a:endParaRPr lang="en-US" sz="800" dirty="0" smtClean="0">
              <a:latin typeface="Lucida Bright" pitchFamily="18" charset="0"/>
            </a:endParaRPr>
          </a:p>
          <a:p>
            <a:pPr eaLnBrk="1" hangingPunct="1"/>
            <a:r>
              <a:rPr lang="en-US" sz="2400" dirty="0" smtClean="0">
                <a:latin typeface="Lucida Bright" pitchFamily="18" charset="0"/>
              </a:rPr>
              <a:t>Proficiency </a:t>
            </a:r>
            <a:r>
              <a:rPr lang="en-US" sz="2400" dirty="0" smtClean="0">
                <a:latin typeface="Lucida Bright" pitchFamily="18" charset="0"/>
              </a:rPr>
              <a:t>on state required testing, including a score at proficient level on End-of-Course tests for English 2, Biology and Math 1</a:t>
            </a:r>
          </a:p>
          <a:p>
            <a:pPr eaLnBrk="1" hangingPunct="1"/>
            <a:endParaRPr lang="en-US" sz="800" dirty="0" smtClean="0">
              <a:latin typeface="Lucida Bright" pitchFamily="18" charset="0"/>
            </a:endParaRPr>
          </a:p>
          <a:p>
            <a:pPr eaLnBrk="1" hangingPunct="1"/>
            <a:r>
              <a:rPr lang="en-US" sz="2400" dirty="0" smtClean="0">
                <a:latin typeface="Lucida Bright" pitchFamily="18" charset="0"/>
              </a:rPr>
              <a:t>Successful completion of the Graduation Project</a:t>
            </a:r>
          </a:p>
          <a:p>
            <a:pPr eaLnBrk="1" hangingPunct="1"/>
            <a:endParaRPr lang="en-US" sz="800" dirty="0" smtClean="0">
              <a:latin typeface="Lucida Bright" pitchFamily="18" charset="0"/>
            </a:endParaRPr>
          </a:p>
          <a:p>
            <a:pPr eaLnBrk="1" hangingPunct="1"/>
            <a:r>
              <a:rPr lang="en-US" sz="2400" dirty="0" smtClean="0">
                <a:latin typeface="Lucida Bright" pitchFamily="18" charset="0"/>
              </a:rPr>
              <a:t>Total of 28 credits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152400"/>
            <a:ext cx="7620000" cy="1143000"/>
          </a:xfrm>
        </p:spPr>
        <p:txBody>
          <a:bodyPr/>
          <a:lstStyle/>
          <a:p>
            <a:pPr algn="ctr"/>
            <a:r>
              <a:rPr lang="en-US" sz="6000" smtClean="0">
                <a:latin typeface="Baskerville Old Face" pitchFamily="18" charset="0"/>
              </a:rPr>
              <a:t>Future Ready Core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6079052"/>
              </p:ext>
            </p:extLst>
          </p:nvPr>
        </p:nvGraphicFramePr>
        <p:xfrm>
          <a:off x="228600" y="1295400"/>
          <a:ext cx="8915400" cy="586683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83080"/>
                <a:gridCol w="1783080"/>
                <a:gridCol w="1691640"/>
                <a:gridCol w="1905000"/>
                <a:gridCol w="1752600"/>
              </a:tblGrid>
              <a:tr h="57662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</a:tr>
              <a:tr h="57662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IV</a:t>
                      </a:r>
                      <a:endParaRPr lang="en-US" dirty="0"/>
                    </a:p>
                  </a:txBody>
                  <a:tcPr/>
                </a:tc>
              </a:tr>
              <a:tr h="576620">
                <a:tc>
                  <a:txBody>
                    <a:bodyPr/>
                    <a:lstStyle/>
                    <a:p>
                      <a:r>
                        <a:rPr lang="en-US" dirty="0" smtClean="0"/>
                        <a:t>Math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 Math </a:t>
                      </a:r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 Math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C Math 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Math </a:t>
                      </a:r>
                      <a:endParaRPr lang="en-US" baseline="0" dirty="0" smtClean="0"/>
                    </a:p>
                    <a:p>
                      <a:r>
                        <a:rPr lang="en-US" sz="1400" baseline="0" dirty="0" smtClean="0"/>
                        <a:t>(AFM, Discrete or Pre-Cal Ho.)</a:t>
                      </a:r>
                      <a:endParaRPr lang="en-US" sz="1400" dirty="0"/>
                    </a:p>
                  </a:txBody>
                  <a:tcPr/>
                </a:tc>
              </a:tr>
              <a:tr h="57662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Earth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Science</a:t>
                      </a:r>
                    </a:p>
                    <a:p>
                      <a:r>
                        <a:rPr lang="en-US" sz="1400" baseline="0" dirty="0" smtClean="0"/>
                        <a:t>(Physics or Chemistry)</a:t>
                      </a: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62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World </a:t>
                      </a:r>
                      <a:r>
                        <a:rPr lang="en-US" dirty="0" smtClean="0"/>
                        <a:t>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Civics &amp; </a:t>
                      </a:r>
                      <a:r>
                        <a:rPr lang="en-US" dirty="0" smtClean="0"/>
                        <a:t>Econ.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History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 History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631775"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Concentration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Concentration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Concentration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31775"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Health/PE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</a:tr>
              <a:tr h="631775"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Fine Arts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</a:tr>
              <a:tr h="631775"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CTE/Art/Lang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CTE/Art/Lang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sz="4400" b="1" smtClean="0"/>
              <a:t>Four Year Plan</a:t>
            </a:r>
          </a:p>
        </p:txBody>
      </p:sp>
      <p:pic>
        <p:nvPicPr>
          <p:cNvPr id="1026" name="Picture 2" descr="C:\Users\dudleym1\AppData\Local\Microsoft\Windows\Temporary Internet Files\Content.IE5\NTFD5LX8\Gradu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29052"/>
            <a:ext cx="4170772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3520</TotalTime>
  <Words>649</Words>
  <Application>Microsoft Office PowerPoint</Application>
  <PresentationFormat>On-screen Show (4:3)</PresentationFormat>
  <Paragraphs>155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Welcome Freshmen and Sophomores to  J.H. Rose High School </vt:lpstr>
      <vt:lpstr>JHR School Counselors</vt:lpstr>
      <vt:lpstr>School Counselors</vt:lpstr>
      <vt:lpstr>Future-Ready Core Graduation Requirements</vt:lpstr>
      <vt:lpstr>Future-Ready Core Graduation Requirements</vt:lpstr>
      <vt:lpstr>Future-Ready Core</vt:lpstr>
      <vt:lpstr>Electives and other Requirements</vt:lpstr>
      <vt:lpstr>Future Ready Core</vt:lpstr>
      <vt:lpstr>Four Year Plan</vt:lpstr>
      <vt:lpstr>Promotion to Tenth Grade</vt:lpstr>
      <vt:lpstr>Promotion to Eleventh Grade</vt:lpstr>
      <vt:lpstr>Promotion to Twelfth Grade</vt:lpstr>
      <vt:lpstr>Attendance</vt:lpstr>
      <vt:lpstr>Sources for JHR Information</vt:lpstr>
      <vt:lpstr>Communication is Key</vt:lpstr>
      <vt:lpstr>Extra Information</vt:lpstr>
      <vt:lpstr>Parent Involvement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J.H. Rose High School</dc:title>
  <dc:creator>User</dc:creator>
  <cp:lastModifiedBy>Martha Dudley</cp:lastModifiedBy>
  <cp:revision>80</cp:revision>
  <dcterms:created xsi:type="dcterms:W3CDTF">2008-07-18T14:29:52Z</dcterms:created>
  <dcterms:modified xsi:type="dcterms:W3CDTF">2016-09-06T16:24:33Z</dcterms:modified>
</cp:coreProperties>
</file>