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60" r:id="rId4"/>
    <p:sldId id="280" r:id="rId5"/>
    <p:sldId id="288" r:id="rId6"/>
    <p:sldId id="283" r:id="rId7"/>
    <p:sldId id="284" r:id="rId8"/>
    <p:sldId id="289" r:id="rId9"/>
    <p:sldId id="290" r:id="rId10"/>
    <p:sldId id="270" r:id="rId11"/>
    <p:sldId id="291" r:id="rId12"/>
    <p:sldId id="295" r:id="rId13"/>
    <p:sldId id="286" r:id="rId14"/>
    <p:sldId id="287" r:id="rId15"/>
    <p:sldId id="276" r:id="rId16"/>
    <p:sldId id="275" r:id="rId17"/>
    <p:sldId id="279" r:id="rId18"/>
    <p:sldId id="293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37AB7B7-7983-48DE-80B7-6BCB2FC3C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001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90DFAF4-9E8E-4EE6-8515-57A98E0170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93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3AAA04-0084-4362-B451-8BAA0334710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CFFE5-592B-4141-ADB3-CC972A5F0EB0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0AC5E-4E67-4453-AE34-5F5051824F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2A93-FF36-4E5F-8294-18EB718CE7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ADBC98-7472-44DF-962C-E944A055CD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9898A-66A9-4E86-8112-C635F5287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63C2C-B3D9-4BE7-9100-98A8AA886D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DF3EA2-D441-4D3A-87CC-457E48A3E5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3B395-6FDF-4ACC-BF6D-2C4A1C180B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2E401-131B-480F-809B-83B3415ECF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93D5CC-EC17-40CE-A2C5-6239B207D7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D5006-1BDB-4424-A9F3-081706D1CF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F15734-9DFC-446E-B97E-E66B20F611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9621D-B711-40D9-9919-6B34741C52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E7B2C-8D41-41F7-B9DB-FDE55F19B8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C3955513-69F3-4EDE-8597-68B75B5A30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2" r:id="rId12"/>
    <p:sldLayoutId id="2147483933" r:id="rId13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pittschools.org/jhr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810000" y="3352800"/>
            <a:ext cx="1333500" cy="1552575"/>
          </a:xfrm>
        </p:spPr>
      </p:pic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066800"/>
            <a:ext cx="8458200" cy="2438400"/>
          </a:xfrm>
        </p:spPr>
        <p:txBody>
          <a:bodyPr/>
          <a:lstStyle/>
          <a:p>
            <a:pPr eaLnBrk="1" hangingPunct="1"/>
            <a:r>
              <a:rPr sz="4800" b="1" smtClean="0">
                <a:solidFill>
                  <a:schemeClr val="tx1"/>
                </a:solidFill>
                <a:latin typeface="Lucida Bright" pitchFamily="18" charset="0"/>
              </a:rPr>
              <a:t>Welcome Freshmen and Sophomores to </a:t>
            </a:r>
            <a:br>
              <a:rPr sz="4800" b="1" smtClean="0">
                <a:solidFill>
                  <a:schemeClr val="tx1"/>
                </a:solidFill>
                <a:latin typeface="Lucida Bright" pitchFamily="18" charset="0"/>
              </a:rPr>
            </a:br>
            <a:r>
              <a:rPr sz="4800" b="1" smtClean="0">
                <a:solidFill>
                  <a:schemeClr val="tx1"/>
                </a:solidFill>
                <a:latin typeface="Lucida Bright" pitchFamily="18" charset="0"/>
              </a:rPr>
              <a:t>J.H. Rose High School</a:t>
            </a:r>
            <a:r>
              <a:rPr b="1" smtClean="0">
                <a:solidFill>
                  <a:schemeClr val="tx1"/>
                </a:solidFill>
                <a:latin typeface="Lucida Bright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pPr algn="ctr">
              <a:defRPr/>
            </a:pPr>
            <a:r>
              <a:rPr lang="en-US" sz="4800" dirty="0"/>
              <a:t>Promotion to </a:t>
            </a:r>
            <a:r>
              <a:rPr lang="en-US" sz="4800" dirty="0" smtClean="0"/>
              <a:t>Tenth Grade</a:t>
            </a:r>
            <a:endParaRPr lang="en-US" sz="4800" b="1" dirty="0" smtClean="0">
              <a:solidFill>
                <a:schemeClr val="accent1">
                  <a:lumMod val="75000"/>
                </a:schemeClr>
              </a:solidFill>
              <a:latin typeface="Lucida Bright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467600" cy="41148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en-US" sz="3200" smtClean="0">
              <a:latin typeface="Lucida Bright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sz="3200" smtClean="0">
                <a:latin typeface="Lucida Bright" pitchFamily="18" charset="0"/>
              </a:rPr>
              <a:t>A Student Must Earn 6 credits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3200" smtClean="0">
                <a:latin typeface="Lucida Bright" pitchFamily="18" charset="0"/>
              </a:rPr>
              <a:t>(out of a possible 8) </a:t>
            </a:r>
          </a:p>
          <a:p>
            <a:pPr eaLnBrk="1" hangingPunct="1">
              <a:buFont typeface="Wingdings" pitchFamily="2" charset="2"/>
              <a:buNone/>
            </a:pPr>
            <a:endParaRPr lang="en-US" sz="3200" smtClean="0">
              <a:latin typeface="Lucida Bright" pitchFamily="18" charset="0"/>
            </a:endParaRPr>
          </a:p>
        </p:txBody>
      </p:sp>
      <p:pic>
        <p:nvPicPr>
          <p:cNvPr id="15364" name="Picture 1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77000" y="3828978"/>
            <a:ext cx="857143" cy="1028844"/>
          </a:xfrm>
        </p:spPr>
      </p:pic>
      <p:pic>
        <p:nvPicPr>
          <p:cNvPr id="15365" name="Picture 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304800" y="5029200"/>
            <a:ext cx="1447800" cy="1485900"/>
          </a:xfrm>
          <a:noFill/>
        </p:spPr>
      </p:pic>
      <p:pic>
        <p:nvPicPr>
          <p:cNvPr id="15366" name="Picture 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4343400"/>
            <a:ext cx="12192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/>
            <a:r>
              <a:rPr lang="en-US" sz="4200" b="1" smtClean="0"/>
              <a:t>Promotion to Eleventh Grade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600200"/>
            <a:ext cx="8077200" cy="1371600"/>
          </a:xfrm>
        </p:spPr>
        <p:txBody>
          <a:bodyPr/>
          <a:lstStyle/>
          <a:p>
            <a:pPr algn="ctr"/>
            <a:r>
              <a:rPr lang="en-US" dirty="0" smtClean="0"/>
              <a:t>13 credits </a:t>
            </a:r>
          </a:p>
          <a:p>
            <a:pPr algn="ctr"/>
            <a:r>
              <a:rPr lang="en-US" dirty="0" smtClean="0"/>
              <a:t>Must </a:t>
            </a:r>
            <a:r>
              <a:rPr lang="en-US" dirty="0" smtClean="0"/>
              <a:t>include </a:t>
            </a:r>
            <a:r>
              <a:rPr lang="en-US" dirty="0" smtClean="0"/>
              <a:t>English </a:t>
            </a:r>
            <a:r>
              <a:rPr lang="en-US" dirty="0" smtClean="0"/>
              <a:t>I</a:t>
            </a:r>
          </a:p>
        </p:txBody>
      </p:sp>
      <p:pic>
        <p:nvPicPr>
          <p:cNvPr id="16390" name="Picture 1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6238928" y="2457378"/>
            <a:ext cx="857143" cy="1028844"/>
          </a:xfrm>
        </p:spPr>
      </p:pic>
      <p:pic>
        <p:nvPicPr>
          <p:cNvPr id="16388" name="Picture 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762000" y="4724400"/>
            <a:ext cx="1447800" cy="1485900"/>
          </a:xfrm>
          <a:noFill/>
        </p:spPr>
      </p:pic>
      <p:pic>
        <p:nvPicPr>
          <p:cNvPr id="16389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3657600"/>
            <a:ext cx="12192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/>
            <a:r>
              <a:rPr lang="en-US" sz="4200" b="1" dirty="0" smtClean="0"/>
              <a:t>Promotion to </a:t>
            </a:r>
            <a:r>
              <a:rPr lang="en-US" sz="4200" b="1" dirty="0" smtClean="0"/>
              <a:t>Twelfth </a:t>
            </a:r>
            <a:r>
              <a:rPr lang="en-US" sz="4200" b="1" dirty="0" smtClean="0"/>
              <a:t>Grade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600200"/>
            <a:ext cx="8077200" cy="1371600"/>
          </a:xfrm>
        </p:spPr>
        <p:txBody>
          <a:bodyPr/>
          <a:lstStyle/>
          <a:p>
            <a:pPr algn="ctr"/>
            <a:r>
              <a:rPr lang="en-US" dirty="0" smtClean="0"/>
              <a:t>20</a:t>
            </a:r>
            <a:r>
              <a:rPr lang="en-US" dirty="0" smtClean="0"/>
              <a:t> </a:t>
            </a:r>
            <a:r>
              <a:rPr lang="en-US" dirty="0" smtClean="0"/>
              <a:t>credits </a:t>
            </a:r>
          </a:p>
          <a:p>
            <a:pPr algn="ctr"/>
            <a:r>
              <a:rPr lang="en-US" dirty="0" smtClean="0"/>
              <a:t>Must </a:t>
            </a:r>
            <a:r>
              <a:rPr lang="en-US" dirty="0" smtClean="0"/>
              <a:t>include </a:t>
            </a:r>
            <a:r>
              <a:rPr lang="en-US" dirty="0" smtClean="0"/>
              <a:t>English II</a:t>
            </a:r>
            <a:endParaRPr lang="en-US" dirty="0" smtClean="0"/>
          </a:p>
        </p:txBody>
      </p:sp>
      <p:pic>
        <p:nvPicPr>
          <p:cNvPr id="16390" name="Picture 1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38928" y="2457378"/>
            <a:ext cx="857143" cy="1028844"/>
          </a:xfrm>
        </p:spPr>
      </p:pic>
      <p:pic>
        <p:nvPicPr>
          <p:cNvPr id="16388" name="Picture 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762000" y="4724400"/>
            <a:ext cx="1447800" cy="1485900"/>
          </a:xfrm>
          <a:noFill/>
        </p:spPr>
      </p:pic>
      <p:pic>
        <p:nvPicPr>
          <p:cNvPr id="16389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3657600"/>
            <a:ext cx="12192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91334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4800" b="1" smtClean="0">
                <a:latin typeface="Lucida Bright" pitchFamily="18" charset="0"/>
              </a:rPr>
              <a:t>Attendance</a:t>
            </a:r>
          </a:p>
        </p:txBody>
      </p:sp>
      <p:sp>
        <p:nvSpPr>
          <p:cNvPr id="17411" name="Content Placeholder 5"/>
          <p:cNvSpPr>
            <a:spLocks noGrp="1"/>
          </p:cNvSpPr>
          <p:nvPr>
            <p:ph sz="quarter" idx="13"/>
          </p:nvPr>
        </p:nvSpPr>
        <p:spPr>
          <a:xfrm>
            <a:off x="609600" y="1447800"/>
            <a:ext cx="7772400" cy="495300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en-US" sz="3200" b="1" dirty="0" smtClean="0">
                <a:latin typeface="Lucida Bright" pitchFamily="18" charset="0"/>
              </a:rPr>
              <a:t>The student may be absent no more than </a:t>
            </a:r>
            <a:r>
              <a:rPr lang="en-US" sz="3200" b="1" dirty="0" smtClean="0">
                <a:latin typeface="Lucida Bright" pitchFamily="18" charset="0"/>
              </a:rPr>
              <a:t>ten</a:t>
            </a:r>
            <a:r>
              <a:rPr lang="en-US" sz="3200" b="1" dirty="0" smtClean="0">
                <a:latin typeface="Lucida Bright" pitchFamily="18" charset="0"/>
              </a:rPr>
              <a:t> (10) </a:t>
            </a:r>
            <a:r>
              <a:rPr lang="en-US" sz="3200" b="1" dirty="0" smtClean="0">
                <a:latin typeface="Lucida Bright" pitchFamily="18" charset="0"/>
              </a:rPr>
              <a:t>periods per course in order to receive credit. </a:t>
            </a:r>
            <a:endParaRPr lang="en-US" sz="3200" b="1" dirty="0" smtClean="0">
              <a:latin typeface="Lucida Bright" pitchFamily="18" charset="0"/>
            </a:endParaRPr>
          </a:p>
          <a:p>
            <a:pPr algn="ctr">
              <a:buFont typeface="Wingdings 2" pitchFamily="18" charset="2"/>
              <a:buNone/>
            </a:pPr>
            <a:endParaRPr lang="en-US" sz="3200" b="1" dirty="0">
              <a:latin typeface="Lucida Bright" pitchFamily="18" charset="0"/>
            </a:endParaRPr>
          </a:p>
          <a:p>
            <a:pPr algn="ctr">
              <a:buFont typeface="Wingdings 2" pitchFamily="18" charset="2"/>
              <a:buNone/>
            </a:pPr>
            <a:r>
              <a:rPr lang="en-US" sz="3200" b="1" dirty="0" smtClean="0">
                <a:latin typeface="Lucida Bright" pitchFamily="18" charset="0"/>
              </a:rPr>
              <a:t>You must be present for at least 1 hour of the class to be counted present.</a:t>
            </a:r>
            <a:endParaRPr lang="en-US" sz="3200" b="1" dirty="0" smtClean="0">
              <a:latin typeface="Lucida Bright" pitchFamily="18" charset="0"/>
            </a:endParaRPr>
          </a:p>
          <a:p>
            <a:pPr algn="ctr">
              <a:buFont typeface="Wingdings 2" pitchFamily="18" charset="2"/>
              <a:buNone/>
            </a:pPr>
            <a:endParaRPr lang="en-US" sz="3200" b="1" dirty="0" smtClean="0">
              <a:latin typeface="Lucida Bright" pitchFamily="18" charset="0"/>
            </a:endParaRPr>
          </a:p>
          <a:p>
            <a:pPr algn="ctr">
              <a:buFont typeface="Wingdings 2" pitchFamily="18" charset="2"/>
              <a:buNone/>
            </a:pPr>
            <a:endParaRPr lang="en-US" sz="3200" b="1" dirty="0" smtClean="0">
              <a:latin typeface="Lucida Bright" pitchFamily="18" charset="0"/>
            </a:endParaRPr>
          </a:p>
          <a:p>
            <a:pPr algn="ctr">
              <a:buFont typeface="Wingdings 2" pitchFamily="18" charset="2"/>
              <a:buNone/>
            </a:pPr>
            <a:endParaRPr lang="en-US" sz="3200" b="1" dirty="0" smtClean="0">
              <a:latin typeface="Lucida Bright" pitchFamily="18" charset="0"/>
            </a:endParaRPr>
          </a:p>
          <a:p>
            <a:pPr algn="ctr">
              <a:buFont typeface="Wingdings 2" pitchFamily="18" charset="2"/>
              <a:buNone/>
            </a:pPr>
            <a:endParaRPr lang="en-US" sz="3200" b="1" dirty="0" smtClean="0">
              <a:latin typeface="Lucida Bright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077200" cy="1295400"/>
          </a:xfrm>
        </p:spPr>
        <p:txBody>
          <a:bodyPr/>
          <a:lstStyle/>
          <a:p>
            <a:pPr algn="ctr" eaLnBrk="1" hangingPunct="1"/>
            <a:r>
              <a:rPr lang="en-US" sz="4800" b="1" smtClean="0">
                <a:latin typeface="Lucida Bright" pitchFamily="18" charset="0"/>
              </a:rPr>
              <a:t>Sources for JHR Information</a:t>
            </a:r>
          </a:p>
        </p:txBody>
      </p:sp>
      <p:sp>
        <p:nvSpPr>
          <p:cNvPr id="18435" name="Content Placeholder 5"/>
          <p:cNvSpPr>
            <a:spLocks noGrp="1"/>
          </p:cNvSpPr>
          <p:nvPr>
            <p:ph sz="quarter" idx="13"/>
          </p:nvPr>
        </p:nvSpPr>
        <p:spPr>
          <a:xfrm>
            <a:off x="762000" y="2362200"/>
            <a:ext cx="7772400" cy="3886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Lucida Bright" pitchFamily="18" charset="0"/>
              </a:rPr>
              <a:t>Pitt County Schools’ Registration Guide</a:t>
            </a:r>
          </a:p>
          <a:p>
            <a:r>
              <a:rPr lang="en-US" sz="2800" dirty="0" smtClean="0">
                <a:latin typeface="Lucida Bright" pitchFamily="18" charset="0"/>
              </a:rPr>
              <a:t>Pitt County Schools’ Handbook </a:t>
            </a:r>
          </a:p>
          <a:p>
            <a:r>
              <a:rPr lang="en-US" sz="2800" dirty="0" smtClean="0">
                <a:latin typeface="Lucida Bright" pitchFamily="18" charset="0"/>
              </a:rPr>
              <a:t>J.H. Rose High School Website</a:t>
            </a:r>
          </a:p>
          <a:p>
            <a:pPr lvl="1"/>
            <a:r>
              <a:rPr lang="en-US" sz="2800" dirty="0" smtClean="0">
                <a:latin typeface="Lucida Bright" pitchFamily="18" charset="0"/>
              </a:rPr>
              <a:t>Student Services Webpage</a:t>
            </a:r>
          </a:p>
          <a:p>
            <a:r>
              <a:rPr lang="en-US" sz="2800" dirty="0" smtClean="0">
                <a:latin typeface="Lucida Bright" pitchFamily="18" charset="0"/>
              </a:rPr>
              <a:t>Daily Announcements </a:t>
            </a:r>
          </a:p>
          <a:p>
            <a:r>
              <a:rPr lang="en-US" sz="2800" dirty="0" smtClean="0">
                <a:latin typeface="Lucida Bright" pitchFamily="18" charset="0"/>
              </a:rPr>
              <a:t>Alert Messages</a:t>
            </a:r>
          </a:p>
          <a:p>
            <a:r>
              <a:rPr lang="en-US" sz="2800" dirty="0" smtClean="0">
                <a:latin typeface="Lucida Bright" pitchFamily="18" charset="0"/>
              </a:rPr>
              <a:t>J.H. Rose Newsletter</a:t>
            </a:r>
          </a:p>
          <a:p>
            <a:endParaRPr lang="en-US" dirty="0" smtClean="0"/>
          </a:p>
          <a:p>
            <a:pPr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4800" b="1" smtClean="0">
                <a:latin typeface="Lucida Bright" pitchFamily="18" charset="0"/>
              </a:rPr>
              <a:t>Communication is Key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28600" y="1676400"/>
            <a:ext cx="8229600" cy="48006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Lucida Bright" pitchFamily="18" charset="0"/>
              </a:rPr>
              <a:t>Progress/report cards are sent home every 6 weeks so you can review your child’s progress</a:t>
            </a:r>
          </a:p>
          <a:p>
            <a:pPr eaLnBrk="1" hangingPunct="1"/>
            <a:endParaRPr lang="en-US" sz="800" smtClean="0">
              <a:latin typeface="Lucida Bright" pitchFamily="18" charset="0"/>
            </a:endParaRPr>
          </a:p>
          <a:p>
            <a:pPr eaLnBrk="1" hangingPunct="1"/>
            <a:r>
              <a:rPr lang="en-US" sz="2800" smtClean="0">
                <a:latin typeface="Lucida Bright" pitchFamily="18" charset="0"/>
              </a:rPr>
              <a:t>If you are concerned about your child’s progress you may want to contact your child’s instructor</a:t>
            </a:r>
          </a:p>
          <a:p>
            <a:pPr eaLnBrk="1" hangingPunct="1"/>
            <a:endParaRPr lang="en-US" sz="800" smtClean="0">
              <a:latin typeface="Lucida Bright" pitchFamily="18" charset="0"/>
            </a:endParaRPr>
          </a:p>
          <a:p>
            <a:pPr eaLnBrk="1" hangingPunct="1"/>
            <a:r>
              <a:rPr lang="en-US" sz="2800" smtClean="0">
                <a:latin typeface="Lucida Bright" pitchFamily="18" charset="0"/>
              </a:rPr>
              <a:t>Most teachers prefer email communication and email addresses are available on our website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4800" b="1" smtClean="0">
                <a:latin typeface="Lucida Bright" pitchFamily="18" charset="0"/>
              </a:rPr>
              <a:t>Extra Information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57200" y="1143000"/>
            <a:ext cx="8229600" cy="5486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US" sz="2800" dirty="0" smtClean="0">
              <a:latin typeface="Heather" pitchFamily="2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latin typeface="Lucida Bright" pitchFamily="18" charset="0"/>
              </a:rPr>
              <a:t>Clubs</a:t>
            </a:r>
            <a:r>
              <a:rPr lang="en-US" sz="2800" dirty="0" smtClean="0">
                <a:latin typeface="Lucida Bright" pitchFamily="18" charset="0"/>
              </a:rPr>
              <a:t>- Link Crew, </a:t>
            </a:r>
            <a:r>
              <a:rPr lang="en-US" sz="2800" dirty="0" smtClean="0">
                <a:latin typeface="Lucida Bright" pitchFamily="18" charset="0"/>
              </a:rPr>
              <a:t>DREAM team, </a:t>
            </a:r>
            <a:r>
              <a:rPr lang="en-US" sz="2800" dirty="0" smtClean="0">
                <a:latin typeface="Lucida Bright" pitchFamily="18" charset="0"/>
              </a:rPr>
              <a:t>Student Government, Chess Club…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>
              <a:latin typeface="Lucida Bright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latin typeface="Lucida Bright" pitchFamily="18" charset="0"/>
              </a:rPr>
              <a:t>Athletics</a:t>
            </a:r>
            <a:r>
              <a:rPr lang="en-US" sz="2800" dirty="0" smtClean="0">
                <a:latin typeface="Lucida Bright" pitchFamily="18" charset="0"/>
              </a:rPr>
              <a:t>- Football, Tennis, Cheerleading, Soccer…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>
              <a:latin typeface="Lucida Bright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latin typeface="Lucida Bright" pitchFamily="18" charset="0"/>
              </a:rPr>
              <a:t>Academic Organizations- </a:t>
            </a:r>
            <a:r>
              <a:rPr lang="en-US" sz="2800" dirty="0" smtClean="0">
                <a:latin typeface="Lucida Bright" pitchFamily="18" charset="0"/>
              </a:rPr>
              <a:t>National Honor Society, History Honor Society, Science Olympiad…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>
              <a:latin typeface="Lucida Bright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>
              <a:latin typeface="Lucida Bright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Lucida Bright" pitchFamily="18" charset="0"/>
              </a:rPr>
              <a:t>A complete list of activities is available on the Student Services website </a:t>
            </a:r>
            <a:r>
              <a:rPr lang="en-US" sz="2400" dirty="0" smtClean="0">
                <a:latin typeface="Lucida Bright" pitchFamily="18" charset="0"/>
                <a:sym typeface="Wingdings" pitchFamily="2" charset="2"/>
              </a:rPr>
              <a:t></a:t>
            </a:r>
            <a:endParaRPr lang="en-US" sz="2400" dirty="0" smtClean="0">
              <a:latin typeface="Lucida Bright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pPr algn="ctr" eaLnBrk="1" hangingPunct="1"/>
            <a:r>
              <a:rPr lang="en-US" sz="4800" b="1" smtClean="0">
                <a:latin typeface="Lucida Bright" pitchFamily="18" charset="0"/>
              </a:rPr>
              <a:t>Parent Involvement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7924800" cy="4724400"/>
          </a:xfrm>
        </p:spPr>
        <p:txBody>
          <a:bodyPr/>
          <a:lstStyle/>
          <a:p>
            <a:pPr eaLnBrk="1" hangingPunct="1"/>
            <a:r>
              <a:rPr lang="en-US" sz="3200" smtClean="0">
                <a:latin typeface="Lucida Bright" pitchFamily="18" charset="0"/>
              </a:rPr>
              <a:t>Academic Boosters</a:t>
            </a:r>
          </a:p>
          <a:p>
            <a:pPr eaLnBrk="1" hangingPunct="1"/>
            <a:r>
              <a:rPr lang="en-US" sz="3200" smtClean="0">
                <a:latin typeface="Lucida Bright" pitchFamily="18" charset="0"/>
              </a:rPr>
              <a:t>PTSA</a:t>
            </a:r>
          </a:p>
          <a:p>
            <a:pPr eaLnBrk="1" hangingPunct="1"/>
            <a:r>
              <a:rPr lang="en-US" sz="3200" smtClean="0">
                <a:latin typeface="Lucida Bright" pitchFamily="18" charset="0"/>
              </a:rPr>
              <a:t>Friends of the Theatre</a:t>
            </a:r>
          </a:p>
          <a:p>
            <a:pPr eaLnBrk="1" hangingPunct="1"/>
            <a:r>
              <a:rPr lang="en-US" sz="3200" smtClean="0">
                <a:latin typeface="Lucida Bright" pitchFamily="18" charset="0"/>
              </a:rPr>
              <a:t>JHR Music Program Support</a:t>
            </a:r>
          </a:p>
          <a:p>
            <a:pPr eaLnBrk="1" hangingPunct="1">
              <a:buFont typeface="Wingdings" pitchFamily="2" charset="2"/>
              <a:buNone/>
            </a:pPr>
            <a:endParaRPr lang="en-US" sz="3200" smtClean="0">
              <a:latin typeface="Lucida Bright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smtClean="0">
                <a:latin typeface="Lucida Bright" pitchFamily="18" charset="0"/>
              </a:rPr>
              <a:t>Visit the JHR Website for a detailed list including contacts</a:t>
            </a:r>
          </a:p>
        </p:txBody>
      </p:sp>
      <p:pic>
        <p:nvPicPr>
          <p:cNvPr id="22532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172200" y="1524000"/>
            <a:ext cx="2557463" cy="2057400"/>
          </a:xfrm>
          <a:noFill/>
        </p:spPr>
      </p:pic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7239000" y="1600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ahoma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Placeholder 2"/>
          <p:cNvSpPr>
            <a:spLocks noGrp="1"/>
          </p:cNvSpPr>
          <p:nvPr>
            <p:ph type="body" sz="half" idx="1"/>
          </p:nvPr>
        </p:nvSpPr>
        <p:spPr>
          <a:xfrm>
            <a:off x="1600200" y="228600"/>
            <a:ext cx="5791200" cy="2590800"/>
          </a:xfrm>
        </p:spPr>
        <p:txBody>
          <a:bodyPr>
            <a:normAutofit lnSpcReduction="10000"/>
          </a:bodyPr>
          <a:lstStyle/>
          <a:p>
            <a:pPr algn="ctr">
              <a:buFont typeface="Wingdings 2" pitchFamily="18" charset="2"/>
              <a:buNone/>
            </a:pPr>
            <a:r>
              <a:rPr lang="en-US" sz="2400" b="1" dirty="0" smtClean="0"/>
              <a:t>JH Rose Webpage </a:t>
            </a:r>
          </a:p>
          <a:p>
            <a:pPr algn="ctr">
              <a:buFont typeface="Wingdings 2" pitchFamily="18" charset="2"/>
              <a:buNone/>
            </a:pPr>
            <a:r>
              <a:rPr lang="en-US" sz="2400" b="1" dirty="0" smtClean="0">
                <a:hlinkClick r:id="rId2"/>
              </a:rPr>
              <a:t>http://www.pittschools.org/jhr/</a:t>
            </a:r>
            <a:endParaRPr lang="en-US" sz="2400" b="1" dirty="0" smtClean="0"/>
          </a:p>
          <a:p>
            <a:pPr marL="45720" indent="0" algn="ctr">
              <a:buNone/>
            </a:pPr>
            <a:r>
              <a:rPr lang="en-US" sz="2400" b="1" dirty="0" smtClean="0"/>
              <a:t>Student </a:t>
            </a:r>
            <a:r>
              <a:rPr lang="en-US" sz="2400" b="1" dirty="0"/>
              <a:t>S</a:t>
            </a:r>
            <a:r>
              <a:rPr lang="en-US" sz="2400" b="1" dirty="0" smtClean="0"/>
              <a:t>ervices</a:t>
            </a:r>
          </a:p>
          <a:p>
            <a:pPr marL="45720" indent="0" algn="ctr">
              <a:buNone/>
            </a:pPr>
            <a:r>
              <a:rPr lang="en-US" sz="24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http://jhrstudentservices.weebly.com/</a:t>
            </a:r>
            <a:endParaRPr lang="en-US" sz="2400" b="1" u="sng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pPr>
              <a:buFont typeface="Wingdings 2" pitchFamily="18" charset="2"/>
              <a:buNone/>
            </a:pPr>
            <a:r>
              <a:rPr lang="en-US" dirty="0" smtClean="0"/>
              <a:t> </a:t>
            </a:r>
          </a:p>
        </p:txBody>
      </p:sp>
      <p:pic>
        <p:nvPicPr>
          <p:cNvPr id="23555" name="Content Placeholder 4" descr="Rose crest.BMP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02068" y="2741752"/>
            <a:ext cx="2730863" cy="2593696"/>
          </a:xfrm>
        </p:spPr>
      </p:pic>
      <p:pic>
        <p:nvPicPr>
          <p:cNvPr id="23556" name="Picture 10" descr="counselor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581400"/>
            <a:ext cx="2865438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6512511" cy="1143000"/>
          </a:xfrm>
        </p:spPr>
        <p:txBody>
          <a:bodyPr/>
          <a:lstStyle/>
          <a:p>
            <a:pPr algn="ctr" eaLnBrk="1" hangingPunct="1"/>
            <a:r>
              <a:rPr lang="en-US" sz="4800" b="1" dirty="0" smtClean="0">
                <a:latin typeface="Lucida Bright" pitchFamily="18" charset="0"/>
              </a:rPr>
              <a:t>JHR School Counselors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04800" y="1676400"/>
            <a:ext cx="7772400" cy="46482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Lucida Bright" pitchFamily="18" charset="0"/>
              </a:rPr>
              <a:t>Mrs</a:t>
            </a:r>
            <a:r>
              <a:rPr lang="en-US" sz="3200" dirty="0" smtClean="0">
                <a:latin typeface="Lucida Bright" pitchFamily="18" charset="0"/>
              </a:rPr>
              <a:t>. </a:t>
            </a:r>
            <a:r>
              <a:rPr lang="en-US" sz="3200" dirty="0" err="1" smtClean="0">
                <a:latin typeface="Lucida Bright" pitchFamily="18" charset="0"/>
              </a:rPr>
              <a:t>Chynna</a:t>
            </a:r>
            <a:r>
              <a:rPr lang="en-US" sz="3200" dirty="0" smtClean="0">
                <a:latin typeface="Lucida Bright" pitchFamily="18" charset="0"/>
              </a:rPr>
              <a:t> Grady </a:t>
            </a:r>
            <a:r>
              <a:rPr lang="en-US" sz="3200" dirty="0" smtClean="0">
                <a:latin typeface="Lucida Bright" pitchFamily="18" charset="0"/>
              </a:rPr>
              <a:t>	-	A-E</a:t>
            </a:r>
            <a:endParaRPr lang="en-US" sz="3200" dirty="0" smtClean="0">
              <a:latin typeface="Lucida Bright" pitchFamily="18" charset="0"/>
            </a:endParaRPr>
          </a:p>
          <a:p>
            <a:pPr eaLnBrk="1" hangingPunct="1"/>
            <a:r>
              <a:rPr lang="en-US" sz="3200" dirty="0" smtClean="0">
                <a:latin typeface="Lucida Bright" pitchFamily="18" charset="0"/>
              </a:rPr>
              <a:t>Mrs. </a:t>
            </a:r>
            <a:r>
              <a:rPr lang="en-US" sz="3200" dirty="0" smtClean="0">
                <a:latin typeface="Lucida Bright" pitchFamily="18" charset="0"/>
              </a:rPr>
              <a:t>Martha Dudley	-	F-L</a:t>
            </a:r>
            <a:endParaRPr lang="en-US" sz="3200" dirty="0" smtClean="0">
              <a:latin typeface="Lucida Bright" pitchFamily="18" charset="0"/>
            </a:endParaRPr>
          </a:p>
          <a:p>
            <a:pPr eaLnBrk="1" hangingPunct="1"/>
            <a:r>
              <a:rPr lang="en-US" sz="3200" dirty="0" smtClean="0">
                <a:latin typeface="Lucida Bright" pitchFamily="18" charset="0"/>
              </a:rPr>
              <a:t>Mrs</a:t>
            </a:r>
            <a:r>
              <a:rPr lang="en-US" sz="3200" dirty="0" smtClean="0">
                <a:latin typeface="Lucida Bright" pitchFamily="18" charset="0"/>
              </a:rPr>
              <a:t>. </a:t>
            </a:r>
            <a:r>
              <a:rPr lang="en-US" sz="3200" dirty="0" smtClean="0">
                <a:latin typeface="Lucida Bright" pitchFamily="18" charset="0"/>
              </a:rPr>
              <a:t>Christa Monroe	-	M-R</a:t>
            </a:r>
            <a:endParaRPr lang="en-US" sz="3200" dirty="0" smtClean="0">
              <a:latin typeface="Lucida Bright" pitchFamily="18" charset="0"/>
            </a:endParaRPr>
          </a:p>
          <a:p>
            <a:pPr eaLnBrk="1" hangingPunct="1"/>
            <a:r>
              <a:rPr lang="en-US" sz="3200" dirty="0" smtClean="0">
                <a:latin typeface="Lucida Bright" pitchFamily="18" charset="0"/>
              </a:rPr>
              <a:t>Mrs. Paige Fuqua		-	S-Z</a:t>
            </a:r>
            <a:endParaRPr lang="en-US" sz="3200" dirty="0" smtClean="0">
              <a:latin typeface="Lucida Bright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3200" dirty="0" smtClean="0">
              <a:latin typeface="Lucida Bright" pitchFamily="18" charset="0"/>
            </a:endParaRPr>
          </a:p>
          <a:p>
            <a:pPr eaLnBrk="1" hangingPunct="1"/>
            <a:r>
              <a:rPr lang="en-US" sz="2800" dirty="0" smtClean="0">
                <a:latin typeface="Lucida Bright" pitchFamily="18" charset="0"/>
              </a:rPr>
              <a:t>Ashleigh Wagoner - Career </a:t>
            </a:r>
            <a:r>
              <a:rPr lang="en-US" sz="2800" dirty="0" smtClean="0">
                <a:latin typeface="Lucida Bright" pitchFamily="18" charset="0"/>
              </a:rPr>
              <a:t>Development and Special Population Coordinator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latin typeface="Lucida Bright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pPr algn="ctr" eaLnBrk="1" hangingPunct="1"/>
            <a:r>
              <a:rPr lang="en-US" sz="4800" b="1" smtClean="0">
                <a:latin typeface="Lucida Bright" pitchFamily="18" charset="0"/>
              </a:rPr>
              <a:t>School Counselors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905000"/>
            <a:ext cx="7543800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200" smtClean="0">
                <a:latin typeface="Lucida Bright" pitchFamily="18" charset="0"/>
              </a:rPr>
              <a:t>Our goal is to help students focus on academic, personal/social and career development so they achieve success in school and are prepared to lead fulfilling lives as responsible members of society. </a:t>
            </a:r>
          </a:p>
        </p:txBody>
      </p:sp>
      <p:pic>
        <p:nvPicPr>
          <p:cNvPr id="819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743200" y="4800600"/>
            <a:ext cx="3810000" cy="1828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447800"/>
          </a:xfrm>
        </p:spPr>
        <p:txBody>
          <a:bodyPr/>
          <a:lstStyle/>
          <a:p>
            <a:pPr algn="ctr" eaLnBrk="1" hangingPunct="1"/>
            <a:r>
              <a:rPr lang="en-US" sz="4800" b="1" dirty="0" smtClean="0">
                <a:latin typeface="Lucida Bright" pitchFamily="18" charset="0"/>
              </a:rPr>
              <a:t>Future-Ready Core</a:t>
            </a:r>
            <a:br>
              <a:rPr lang="en-US" sz="4800" b="1" dirty="0" smtClean="0">
                <a:latin typeface="Lucida Bright" pitchFamily="18" charset="0"/>
              </a:rPr>
            </a:br>
            <a:r>
              <a:rPr lang="en-US" sz="3600" b="1" dirty="0" smtClean="0">
                <a:latin typeface="Lucida Bright" pitchFamily="18" charset="0"/>
              </a:rPr>
              <a:t>Graduation Requirements</a:t>
            </a:r>
          </a:p>
        </p:txBody>
      </p:sp>
      <p:sp>
        <p:nvSpPr>
          <p:cNvPr id="9219" name="Content Placeholder 5"/>
          <p:cNvSpPr>
            <a:spLocks noGrp="1"/>
          </p:cNvSpPr>
          <p:nvPr>
            <p:ph sz="quarter" idx="13"/>
          </p:nvPr>
        </p:nvSpPr>
        <p:spPr>
          <a:xfrm>
            <a:off x="685800" y="1295400"/>
            <a:ext cx="7772400" cy="54102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z="2000" b="1" dirty="0" smtClean="0">
              <a:latin typeface="Lucida Bright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000" b="1" dirty="0" smtClean="0">
                <a:latin typeface="Lucida Bright" pitchFamily="18" charset="0"/>
              </a:rPr>
              <a:t>English</a:t>
            </a:r>
            <a:r>
              <a:rPr lang="en-US" sz="2000" b="1" dirty="0" smtClean="0">
                <a:latin typeface="Lucida Bright" pitchFamily="18" charset="0"/>
              </a:rPr>
              <a:t>: 4 Credits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>
                <a:latin typeface="Lucida Bright" pitchFamily="18" charset="0"/>
              </a:rPr>
              <a:t>English I, II, III and IV</a:t>
            </a:r>
          </a:p>
          <a:p>
            <a:pPr eaLnBrk="1" hangingPunct="1">
              <a:buFont typeface="Wingdings 2" pitchFamily="18" charset="2"/>
              <a:buNone/>
            </a:pPr>
            <a:endParaRPr lang="en-US" sz="700" dirty="0" smtClean="0">
              <a:latin typeface="Lucida Bright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000" b="1" dirty="0" smtClean="0">
                <a:latin typeface="Lucida Bright" pitchFamily="18" charset="0"/>
              </a:rPr>
              <a:t>Mathematics: 4 Credits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>
                <a:latin typeface="Lucida Bright" pitchFamily="18" charset="0"/>
              </a:rPr>
              <a:t>NC Math </a:t>
            </a:r>
            <a:r>
              <a:rPr lang="en-US" sz="2000" dirty="0" smtClean="0">
                <a:latin typeface="Lucida Bright" pitchFamily="18" charset="0"/>
              </a:rPr>
              <a:t>I, </a:t>
            </a:r>
            <a:r>
              <a:rPr lang="en-US" sz="2000" dirty="0" smtClean="0">
                <a:latin typeface="Lucida Bright" pitchFamily="18" charset="0"/>
              </a:rPr>
              <a:t>NC Math II, NC Math III, </a:t>
            </a:r>
            <a:r>
              <a:rPr lang="en-US" sz="2000" dirty="0" smtClean="0">
                <a:latin typeface="Lucida Bright" pitchFamily="18" charset="0"/>
              </a:rPr>
              <a:t>and a 4</a:t>
            </a:r>
            <a:r>
              <a:rPr lang="en-US" sz="2000" baseline="30000" dirty="0" smtClean="0">
                <a:latin typeface="Lucida Bright" pitchFamily="18" charset="0"/>
              </a:rPr>
              <a:t>th</a:t>
            </a:r>
            <a:r>
              <a:rPr lang="en-US" sz="2000" dirty="0" smtClean="0">
                <a:latin typeface="Lucida Bright" pitchFamily="18" charset="0"/>
              </a:rPr>
              <a:t> Math course to be aligned with the student’s post high school plans</a:t>
            </a:r>
          </a:p>
          <a:p>
            <a:pPr eaLnBrk="1" hangingPunct="1">
              <a:buFont typeface="Wingdings 2" pitchFamily="18" charset="2"/>
              <a:buNone/>
            </a:pPr>
            <a:endParaRPr lang="en-US" sz="700" dirty="0" smtClean="0">
              <a:latin typeface="Lucida Bright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000" b="1" dirty="0" smtClean="0">
                <a:latin typeface="Lucida Bright" pitchFamily="18" charset="0"/>
              </a:rPr>
              <a:t>Science: 3 Credits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>
                <a:latin typeface="Lucida Bright" pitchFamily="18" charset="0"/>
              </a:rPr>
              <a:t>Earth/Environmental Science, Biology and a Physical Science </a:t>
            </a:r>
            <a:r>
              <a:rPr lang="en-US" sz="2000" dirty="0" smtClean="0">
                <a:latin typeface="Lucida Bright" pitchFamily="18" charset="0"/>
              </a:rPr>
              <a:t>course (either Physics or Chemistry)</a:t>
            </a:r>
            <a:endParaRPr lang="en-US" sz="2000" dirty="0" smtClean="0">
              <a:latin typeface="Lucida Bright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700" dirty="0" smtClean="0">
              <a:latin typeface="Lucida Bright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000" b="1" dirty="0" smtClean="0">
                <a:latin typeface="Lucida Bright" pitchFamily="18" charset="0"/>
              </a:rPr>
              <a:t>Social Studies: </a:t>
            </a:r>
            <a:r>
              <a:rPr lang="en-US" sz="2000" b="1" dirty="0" smtClean="0">
                <a:latin typeface="Lucida Bright" pitchFamily="18" charset="0"/>
              </a:rPr>
              <a:t>4 </a:t>
            </a:r>
            <a:r>
              <a:rPr lang="en-US" sz="2000" b="1" dirty="0" smtClean="0">
                <a:latin typeface="Lucida Bright" pitchFamily="18" charset="0"/>
              </a:rPr>
              <a:t>Credits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>
                <a:latin typeface="Lucida Bright" pitchFamily="18" charset="0"/>
              </a:rPr>
              <a:t>World History, Civics and Economics, &amp; US </a:t>
            </a:r>
            <a:r>
              <a:rPr lang="en-US" sz="2000" dirty="0" smtClean="0">
                <a:latin typeface="Lucida Bright" pitchFamily="18" charset="0"/>
              </a:rPr>
              <a:t>History 1 &amp; 2</a:t>
            </a:r>
            <a:endParaRPr lang="en-US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706562"/>
          </a:xfrm>
        </p:spPr>
        <p:txBody>
          <a:bodyPr/>
          <a:lstStyle/>
          <a:p>
            <a:pPr algn="ctr" eaLnBrk="1" hangingPunct="1"/>
            <a:r>
              <a:rPr lang="en-US" sz="4800" b="1" smtClean="0">
                <a:latin typeface="Lucida Bright" pitchFamily="18" charset="0"/>
              </a:rPr>
              <a:t>Future-Ready Core</a:t>
            </a:r>
            <a:br>
              <a:rPr lang="en-US" sz="4800" b="1" smtClean="0">
                <a:latin typeface="Lucida Bright" pitchFamily="18" charset="0"/>
              </a:rPr>
            </a:br>
            <a:r>
              <a:rPr lang="en-US" sz="3600" b="1" smtClean="0">
                <a:latin typeface="Lucida Bright" pitchFamily="18" charset="0"/>
              </a:rPr>
              <a:t>Graduation Requirements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2362200"/>
            <a:ext cx="7772400" cy="36576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en-US" b="1" dirty="0" smtClean="0">
                <a:latin typeface="Lucida Bright" pitchFamily="18" charset="0"/>
              </a:rPr>
              <a:t>Second Language: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b="1" dirty="0" smtClean="0">
                <a:latin typeface="Lucida Bright" pitchFamily="18" charset="0"/>
              </a:rPr>
              <a:t>Not </a:t>
            </a:r>
            <a:r>
              <a:rPr lang="en-US" dirty="0" smtClean="0">
                <a:latin typeface="Lucida Bright" pitchFamily="18" charset="0"/>
              </a:rPr>
              <a:t>required for graduation but </a:t>
            </a:r>
            <a:r>
              <a:rPr lang="en-US" dirty="0" smtClean="0">
                <a:latin typeface="Lucida Bright" pitchFamily="18" charset="0"/>
              </a:rPr>
              <a:t>is required </a:t>
            </a:r>
            <a:r>
              <a:rPr lang="en-US" dirty="0" smtClean="0">
                <a:latin typeface="Lucida Bright" pitchFamily="18" charset="0"/>
              </a:rPr>
              <a:t>for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latin typeface="Lucida Bright" pitchFamily="18" charset="0"/>
              </a:rPr>
              <a:t>admission to the UNC system</a:t>
            </a:r>
          </a:p>
          <a:p>
            <a:pPr eaLnBrk="1" hangingPunct="1">
              <a:buFont typeface="Wingdings 2" pitchFamily="18" charset="2"/>
              <a:buNone/>
            </a:pPr>
            <a:endParaRPr lang="en-US" sz="800" dirty="0" smtClean="0">
              <a:latin typeface="Lucida Bright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b="1" dirty="0" smtClean="0">
                <a:latin typeface="Lucida Bright" pitchFamily="18" charset="0"/>
              </a:rPr>
              <a:t>Health &amp; Physical Education: 1 Credit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latin typeface="Lucida Bright" pitchFamily="18" charset="0"/>
              </a:rPr>
              <a:t>Health/PE</a:t>
            </a:r>
          </a:p>
          <a:p>
            <a:pPr eaLnBrk="1" hangingPunct="1">
              <a:buFont typeface="Wingdings 2" pitchFamily="18" charset="2"/>
              <a:buNone/>
            </a:pPr>
            <a:endParaRPr lang="en-US" sz="800" dirty="0" smtClean="0">
              <a:latin typeface="Lucida Bright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b="1" dirty="0" smtClean="0">
                <a:latin typeface="Lucida Bright" pitchFamily="18" charset="0"/>
              </a:rPr>
              <a:t>Arts Education: 1 Credit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latin typeface="Lucida Bright" pitchFamily="18" charset="0"/>
              </a:rPr>
              <a:t>A course in the Fine Arts </a:t>
            </a:r>
            <a:r>
              <a:rPr lang="en-US" dirty="0" smtClean="0">
                <a:latin typeface="Lucida Bright" pitchFamily="18" charset="0"/>
              </a:rPr>
              <a:t>(band, chorus, orchestra, theater, visual arts)</a:t>
            </a:r>
            <a:endParaRPr lang="en-US" dirty="0" smtClean="0">
              <a:latin typeface="Lucida Bright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838200" y="838200"/>
            <a:ext cx="71628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dirty="0" smtClean="0">
                <a:latin typeface="Lucida Bright" pitchFamily="18" charset="0"/>
              </a:rPr>
              <a:t>Concentration </a:t>
            </a:r>
            <a:endParaRPr lang="en-US" sz="3200" dirty="0">
              <a:latin typeface="Lucida Bright" pitchFamily="18" charset="0"/>
            </a:endParaRPr>
          </a:p>
        </p:txBody>
      </p:sp>
      <p:sp>
        <p:nvSpPr>
          <p:cNvPr id="11268" name="Content Placeholder 7"/>
          <p:cNvSpPr>
            <a:spLocks noGrp="1"/>
          </p:cNvSpPr>
          <p:nvPr>
            <p:ph sz="half" idx="2"/>
          </p:nvPr>
        </p:nvSpPr>
        <p:spPr>
          <a:xfrm>
            <a:off x="762000" y="1676400"/>
            <a:ext cx="7772400" cy="46101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Lucida Bright" pitchFamily="18" charset="0"/>
              </a:rPr>
              <a:t>4 Credits in Career and Technical Education OR</a:t>
            </a:r>
          </a:p>
          <a:p>
            <a:pPr eaLnBrk="1" hangingPunct="1"/>
            <a:r>
              <a:rPr lang="en-US" dirty="0" smtClean="0">
                <a:latin typeface="Lucida Bright" pitchFamily="18" charset="0"/>
              </a:rPr>
              <a:t>4 Credits in JROTC OR</a:t>
            </a:r>
          </a:p>
          <a:p>
            <a:pPr eaLnBrk="1" hangingPunct="1"/>
            <a:r>
              <a:rPr lang="en-US" dirty="0" smtClean="0">
                <a:latin typeface="Lucida Bright" pitchFamily="18" charset="0"/>
              </a:rPr>
              <a:t>4 Credits in an Art Discipline OR</a:t>
            </a:r>
          </a:p>
          <a:p>
            <a:pPr eaLnBrk="1" hangingPunct="1"/>
            <a:r>
              <a:rPr lang="en-US" dirty="0" smtClean="0">
                <a:latin typeface="Lucida Bright" pitchFamily="18" charset="0"/>
              </a:rPr>
              <a:t>4 Credits in a Second </a:t>
            </a:r>
            <a:r>
              <a:rPr lang="en-US" dirty="0" smtClean="0">
                <a:latin typeface="Lucida Bright" pitchFamily="18" charset="0"/>
              </a:rPr>
              <a:t>Language </a:t>
            </a:r>
            <a:r>
              <a:rPr lang="en-US" dirty="0" smtClean="0">
                <a:latin typeface="Lucida Bright" pitchFamily="18" charset="0"/>
              </a:rPr>
              <a:t>OR</a:t>
            </a:r>
          </a:p>
          <a:p>
            <a:pPr eaLnBrk="1" hangingPunct="1"/>
            <a:r>
              <a:rPr lang="en-US" dirty="0" smtClean="0">
                <a:latin typeface="Lucida Bright" pitchFamily="18" charset="0"/>
              </a:rPr>
              <a:t>4 Credits in Advanced Placement OR</a:t>
            </a:r>
          </a:p>
          <a:p>
            <a:pPr eaLnBrk="1" hangingPunct="1"/>
            <a:r>
              <a:rPr lang="en-US" dirty="0" smtClean="0">
                <a:latin typeface="Lucida Bright" pitchFamily="18" charset="0"/>
              </a:rPr>
              <a:t>4 Credits in College Courses OR</a:t>
            </a:r>
          </a:p>
          <a:p>
            <a:pPr eaLnBrk="1" hangingPunct="1"/>
            <a:r>
              <a:rPr lang="en-US" dirty="0" smtClean="0">
                <a:latin typeface="Lucida Bright" pitchFamily="18" charset="0"/>
              </a:rPr>
              <a:t>4 Credits within one of the following areas: English, Math, Science, or Social Studies </a:t>
            </a:r>
            <a:r>
              <a:rPr lang="en-US" sz="2000" dirty="0" smtClean="0">
                <a:latin typeface="Lucida Bright" pitchFamily="18" charset="0"/>
              </a:rPr>
              <a:t>(Excluding courses that meet other graduation requirements)</a:t>
            </a:r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191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Lucida Bright" pitchFamily="18" charset="0"/>
              </a:rPr>
              <a:t>Future-Ready Core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447800"/>
          </a:xfrm>
        </p:spPr>
        <p:txBody>
          <a:bodyPr/>
          <a:lstStyle/>
          <a:p>
            <a:pPr algn="ctr" eaLnBrk="1" hangingPunct="1"/>
            <a:r>
              <a:rPr lang="en-US" sz="4800" b="1" smtClean="0">
                <a:latin typeface="Lucida Bright" pitchFamily="18" charset="0"/>
              </a:rPr>
              <a:t>Electives and other Requirements</a:t>
            </a:r>
          </a:p>
        </p:txBody>
      </p:sp>
      <p:sp>
        <p:nvSpPr>
          <p:cNvPr id="12291" name="Content Placeholder 4"/>
          <p:cNvSpPr>
            <a:spLocks noGrp="1"/>
          </p:cNvSpPr>
          <p:nvPr>
            <p:ph sz="quarter" idx="13"/>
          </p:nvPr>
        </p:nvSpPr>
        <p:spPr>
          <a:xfrm>
            <a:off x="762000" y="1905000"/>
            <a:ext cx="7772400" cy="45720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Lucida Bright" pitchFamily="18" charset="0"/>
              </a:rPr>
              <a:t>Mini concentration - 2 </a:t>
            </a:r>
            <a:r>
              <a:rPr lang="en-US" sz="2400" dirty="0" smtClean="0">
                <a:latin typeface="Lucida Bright" pitchFamily="18" charset="0"/>
              </a:rPr>
              <a:t>Electives </a:t>
            </a:r>
            <a:endParaRPr lang="en-US" sz="2400" dirty="0" smtClean="0">
              <a:latin typeface="Lucida Bright" pitchFamily="18" charset="0"/>
            </a:endParaRPr>
          </a:p>
          <a:p>
            <a:pPr marL="45720" indent="0" eaLnBrk="1" hangingPunct="1">
              <a:buNone/>
            </a:pPr>
            <a:r>
              <a:rPr lang="en-US" sz="2400" dirty="0" smtClean="0">
                <a:latin typeface="Lucida Bright" pitchFamily="18" charset="0"/>
              </a:rPr>
              <a:t>  must be any combination within Career and                           Technical Education, Arts Education, or Second Language (both credits in the same language)</a:t>
            </a:r>
          </a:p>
          <a:p>
            <a:pPr eaLnBrk="1" hangingPunct="1"/>
            <a:endParaRPr lang="en-US" sz="800" dirty="0" smtClean="0">
              <a:latin typeface="Lucida Bright" pitchFamily="18" charset="0"/>
            </a:endParaRPr>
          </a:p>
          <a:p>
            <a:pPr eaLnBrk="1" hangingPunct="1"/>
            <a:r>
              <a:rPr lang="en-US" sz="2400" dirty="0" smtClean="0">
                <a:latin typeface="Lucida Bright" pitchFamily="18" charset="0"/>
              </a:rPr>
              <a:t>Proficiency </a:t>
            </a:r>
            <a:r>
              <a:rPr lang="en-US" sz="2400" dirty="0" smtClean="0">
                <a:latin typeface="Lucida Bright" pitchFamily="18" charset="0"/>
              </a:rPr>
              <a:t>on state required testing, including a score at proficient level on End-of-Course tests for English 2, Biology and Math 1</a:t>
            </a:r>
          </a:p>
          <a:p>
            <a:pPr eaLnBrk="1" hangingPunct="1"/>
            <a:endParaRPr lang="en-US" sz="800" dirty="0" smtClean="0">
              <a:latin typeface="Lucida Bright" pitchFamily="18" charset="0"/>
            </a:endParaRPr>
          </a:p>
          <a:p>
            <a:pPr eaLnBrk="1" hangingPunct="1"/>
            <a:r>
              <a:rPr lang="en-US" sz="2400" dirty="0" smtClean="0">
                <a:latin typeface="Lucida Bright" pitchFamily="18" charset="0"/>
              </a:rPr>
              <a:t>Successful completion of the Graduation Project</a:t>
            </a:r>
          </a:p>
          <a:p>
            <a:pPr eaLnBrk="1" hangingPunct="1"/>
            <a:endParaRPr lang="en-US" sz="800" dirty="0" smtClean="0">
              <a:latin typeface="Lucida Bright" pitchFamily="18" charset="0"/>
            </a:endParaRPr>
          </a:p>
          <a:p>
            <a:pPr eaLnBrk="1" hangingPunct="1"/>
            <a:r>
              <a:rPr lang="en-US" sz="2400" dirty="0" smtClean="0">
                <a:latin typeface="Lucida Bright" pitchFamily="18" charset="0"/>
              </a:rPr>
              <a:t>Total of 28 credits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66800" y="152400"/>
            <a:ext cx="7620000" cy="1143000"/>
          </a:xfrm>
        </p:spPr>
        <p:txBody>
          <a:bodyPr/>
          <a:lstStyle/>
          <a:p>
            <a:pPr algn="ctr"/>
            <a:r>
              <a:rPr lang="en-US" sz="6000" smtClean="0">
                <a:latin typeface="Baskerville Old Face" pitchFamily="18" charset="0"/>
              </a:rPr>
              <a:t>Future Ready Core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36079052"/>
              </p:ext>
            </p:extLst>
          </p:nvPr>
        </p:nvGraphicFramePr>
        <p:xfrm>
          <a:off x="228600" y="1295400"/>
          <a:ext cx="8915400" cy="5866835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783080"/>
                <a:gridCol w="1783080"/>
                <a:gridCol w="1691640"/>
                <a:gridCol w="1905000"/>
                <a:gridCol w="1752600"/>
              </a:tblGrid>
              <a:tr h="576620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Grade</a:t>
                      </a:r>
                      <a:endParaRPr lang="en-US" dirty="0"/>
                    </a:p>
                  </a:txBody>
                  <a:tcPr/>
                </a:tc>
              </a:tr>
              <a:tr h="576620">
                <a:tc>
                  <a:txBody>
                    <a:bodyPr/>
                    <a:lstStyle/>
                    <a:p>
                      <a:r>
                        <a:rPr lang="en-US" dirty="0" smtClean="0"/>
                        <a:t>English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English 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English</a:t>
                      </a:r>
                      <a:r>
                        <a:rPr lang="en-US" baseline="0" dirty="0" smtClean="0"/>
                        <a:t> 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English</a:t>
                      </a:r>
                      <a:r>
                        <a:rPr lang="en-US" baseline="0" dirty="0" smtClean="0"/>
                        <a:t> 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English</a:t>
                      </a:r>
                      <a:r>
                        <a:rPr lang="en-US" baseline="0" dirty="0" smtClean="0"/>
                        <a:t> IV</a:t>
                      </a:r>
                      <a:endParaRPr lang="en-US" dirty="0"/>
                    </a:p>
                  </a:txBody>
                  <a:tcPr/>
                </a:tc>
              </a:tr>
              <a:tr h="576620">
                <a:tc>
                  <a:txBody>
                    <a:bodyPr/>
                    <a:lstStyle/>
                    <a:p>
                      <a:r>
                        <a:rPr lang="en-US" dirty="0" smtClean="0"/>
                        <a:t>Math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NC Math </a:t>
                      </a:r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NC Math 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r>
                        <a:rPr lang="en-US" baseline="0" dirty="0" smtClean="0"/>
                        <a:t>C Math 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Math </a:t>
                      </a:r>
                      <a:endParaRPr lang="en-US" baseline="0" dirty="0" smtClean="0"/>
                    </a:p>
                    <a:p>
                      <a:r>
                        <a:rPr lang="en-US" sz="1400" baseline="0" dirty="0" smtClean="0"/>
                        <a:t>(AFM, Discrete or Pre-Cal Ho.)</a:t>
                      </a:r>
                      <a:endParaRPr lang="en-US" sz="1400" dirty="0"/>
                    </a:p>
                  </a:txBody>
                  <a:tcPr/>
                </a:tc>
              </a:tr>
              <a:tr h="576620">
                <a:tc>
                  <a:txBody>
                    <a:bodyPr/>
                    <a:lstStyle/>
                    <a:p>
                      <a:r>
                        <a:rPr lang="en-US" dirty="0" smtClean="0"/>
                        <a:t>Science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Earth Science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Science</a:t>
                      </a:r>
                    </a:p>
                    <a:p>
                      <a:r>
                        <a:rPr lang="en-US" sz="1400" baseline="0" dirty="0" smtClean="0"/>
                        <a:t>(Physics or Chemistry)</a:t>
                      </a:r>
                      <a:endParaRPr lang="en-US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6620">
                <a:tc>
                  <a:txBody>
                    <a:bodyPr/>
                    <a:lstStyle/>
                    <a:p>
                      <a:r>
                        <a:rPr lang="en-US" dirty="0" smtClean="0"/>
                        <a:t>History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World </a:t>
                      </a:r>
                      <a:r>
                        <a:rPr lang="en-US" dirty="0" smtClean="0"/>
                        <a:t>History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Civics &amp; </a:t>
                      </a:r>
                      <a:r>
                        <a:rPr lang="en-US" dirty="0" smtClean="0"/>
                        <a:t>Econ.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U.S.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History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U.S. History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</a:tr>
              <a:tr h="631775">
                <a:tc>
                  <a:txBody>
                    <a:bodyPr/>
                    <a:lstStyle/>
                    <a:p>
                      <a:r>
                        <a:rPr lang="en-US" dirty="0" smtClean="0"/>
                        <a:t>Elective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Concentration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Concentration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Concentration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Concentration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31775">
                <a:tc>
                  <a:txBody>
                    <a:bodyPr/>
                    <a:lstStyle/>
                    <a:p>
                      <a:r>
                        <a:rPr lang="en-US" dirty="0" smtClean="0"/>
                        <a:t>Elective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Health/PE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Elective</a:t>
                      </a:r>
                      <a:endParaRPr lang="en-US" dirty="0"/>
                    </a:p>
                  </a:txBody>
                  <a:tcPr/>
                </a:tc>
              </a:tr>
              <a:tr h="631775">
                <a:tc>
                  <a:txBody>
                    <a:bodyPr/>
                    <a:lstStyle/>
                    <a:p>
                      <a:r>
                        <a:rPr lang="en-US" dirty="0" smtClean="0"/>
                        <a:t>Elective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Fine Arts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Elective</a:t>
                      </a:r>
                      <a:endParaRPr lang="en-US" dirty="0"/>
                    </a:p>
                  </a:txBody>
                  <a:tcPr/>
                </a:tc>
              </a:tr>
              <a:tr h="631775">
                <a:tc>
                  <a:txBody>
                    <a:bodyPr/>
                    <a:lstStyle/>
                    <a:p>
                      <a:r>
                        <a:rPr lang="en-US" dirty="0" smtClean="0"/>
                        <a:t>Elective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CTE/Art/Lang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CTE/Art/Lang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Elective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ctr"/>
            <a:r>
              <a:rPr lang="en-US" sz="4400" b="1" smtClean="0"/>
              <a:t>Four Year Plan</a:t>
            </a:r>
          </a:p>
        </p:txBody>
      </p:sp>
      <p:pic>
        <p:nvPicPr>
          <p:cNvPr id="1026" name="Picture 2" descr="C:\Users\dudleym1\AppData\Local\Microsoft\Windows\Temporary Internet Files\Content.IE5\NTFD5LX8\Graduati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29052"/>
            <a:ext cx="4170772" cy="347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3520</TotalTime>
  <Words>649</Words>
  <Application>Microsoft Office PowerPoint</Application>
  <PresentationFormat>On-screen Show (4:3)</PresentationFormat>
  <Paragraphs>155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Slipstream</vt:lpstr>
      <vt:lpstr>Welcome Freshmen and Sophomores to  J.H. Rose High School </vt:lpstr>
      <vt:lpstr>JHR School Counselors</vt:lpstr>
      <vt:lpstr>School Counselors</vt:lpstr>
      <vt:lpstr>Future-Ready Core Graduation Requirements</vt:lpstr>
      <vt:lpstr>Future-Ready Core Graduation Requirements</vt:lpstr>
      <vt:lpstr>Future-Ready Core</vt:lpstr>
      <vt:lpstr>Electives and other Requirements</vt:lpstr>
      <vt:lpstr>Future Ready Core</vt:lpstr>
      <vt:lpstr>Four Year Plan</vt:lpstr>
      <vt:lpstr>Promotion to Tenth Grade</vt:lpstr>
      <vt:lpstr>Promotion to Eleventh Grade</vt:lpstr>
      <vt:lpstr>Promotion to Twelfth Grade</vt:lpstr>
      <vt:lpstr>Attendance</vt:lpstr>
      <vt:lpstr>Sources for JHR Information</vt:lpstr>
      <vt:lpstr>Communication is Key</vt:lpstr>
      <vt:lpstr>Extra Information</vt:lpstr>
      <vt:lpstr>Parent Involvement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 J.H. Rose High School</dc:title>
  <dc:creator>User</dc:creator>
  <cp:lastModifiedBy>Martha Dudley</cp:lastModifiedBy>
  <cp:revision>80</cp:revision>
  <dcterms:created xsi:type="dcterms:W3CDTF">2008-07-18T14:29:52Z</dcterms:created>
  <dcterms:modified xsi:type="dcterms:W3CDTF">2016-09-06T16:24:33Z</dcterms:modified>
</cp:coreProperties>
</file>